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8"/>
  </p:notesMasterIdLst>
  <p:handoutMasterIdLst>
    <p:handoutMasterId r:id="rId79"/>
  </p:handoutMasterIdLst>
  <p:sldIdLst>
    <p:sldId id="256" r:id="rId2"/>
    <p:sldId id="783" r:id="rId3"/>
    <p:sldId id="315" r:id="rId4"/>
    <p:sldId id="1015" r:id="rId5"/>
    <p:sldId id="1014" r:id="rId6"/>
    <p:sldId id="1016" r:id="rId7"/>
    <p:sldId id="314" r:id="rId8"/>
    <p:sldId id="1017" r:id="rId9"/>
    <p:sldId id="800" r:id="rId10"/>
    <p:sldId id="313" r:id="rId11"/>
    <p:sldId id="1018" r:id="rId12"/>
    <p:sldId id="798" r:id="rId13"/>
    <p:sldId id="316" r:id="rId14"/>
    <p:sldId id="784" r:id="rId15"/>
    <p:sldId id="785" r:id="rId16"/>
    <p:sldId id="257" r:id="rId17"/>
    <p:sldId id="317" r:id="rId18"/>
    <p:sldId id="318" r:id="rId19"/>
    <p:sldId id="319" r:id="rId20"/>
    <p:sldId id="320" r:id="rId21"/>
    <p:sldId id="751" r:id="rId22"/>
    <p:sldId id="777" r:id="rId23"/>
    <p:sldId id="268" r:id="rId24"/>
    <p:sldId id="269" r:id="rId25"/>
    <p:sldId id="974" r:id="rId26"/>
    <p:sldId id="710" r:id="rId27"/>
    <p:sldId id="970" r:id="rId28"/>
    <p:sldId id="971" r:id="rId29"/>
    <p:sldId id="972" r:id="rId30"/>
    <p:sldId id="739" r:id="rId31"/>
    <p:sldId id="738" r:id="rId32"/>
    <p:sldId id="734" r:id="rId33"/>
    <p:sldId id="876" r:id="rId34"/>
    <p:sldId id="675" r:id="rId35"/>
    <p:sldId id="676" r:id="rId36"/>
    <p:sldId id="677" r:id="rId37"/>
    <p:sldId id="678" r:id="rId38"/>
    <p:sldId id="674" r:id="rId39"/>
    <p:sldId id="679" r:id="rId40"/>
    <p:sldId id="877" r:id="rId41"/>
    <p:sldId id="1052" r:id="rId42"/>
    <p:sldId id="1044" r:id="rId43"/>
    <p:sldId id="1053" r:id="rId44"/>
    <p:sldId id="1045" r:id="rId45"/>
    <p:sldId id="1046" r:id="rId46"/>
    <p:sldId id="878" r:id="rId47"/>
    <p:sldId id="973" r:id="rId48"/>
    <p:sldId id="997" r:id="rId49"/>
    <p:sldId id="1020" r:id="rId50"/>
    <p:sldId id="1022" r:id="rId51"/>
    <p:sldId id="1026" r:id="rId52"/>
    <p:sldId id="1019" r:id="rId53"/>
    <p:sldId id="1028" r:id="rId54"/>
    <p:sldId id="1029" r:id="rId55"/>
    <p:sldId id="1025" r:id="rId56"/>
    <p:sldId id="1021" r:id="rId57"/>
    <p:sldId id="1027" r:id="rId58"/>
    <p:sldId id="1047" r:id="rId59"/>
    <p:sldId id="1048" r:id="rId60"/>
    <p:sldId id="1043" r:id="rId61"/>
    <p:sldId id="328" r:id="rId62"/>
    <p:sldId id="1033" r:id="rId63"/>
    <p:sldId id="286" r:id="rId64"/>
    <p:sldId id="782" r:id="rId65"/>
    <p:sldId id="1032" r:id="rId66"/>
    <p:sldId id="1036" r:id="rId67"/>
    <p:sldId id="1038" r:id="rId68"/>
    <p:sldId id="1034" r:id="rId69"/>
    <p:sldId id="1041" r:id="rId70"/>
    <p:sldId id="1042" r:id="rId71"/>
    <p:sldId id="1049" r:id="rId72"/>
    <p:sldId id="1050" r:id="rId73"/>
    <p:sldId id="1051" r:id="rId74"/>
    <p:sldId id="1031" r:id="rId75"/>
    <p:sldId id="1035" r:id="rId76"/>
    <p:sldId id="1040"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91"/>
    <p:restoredTop sz="94775"/>
  </p:normalViewPr>
  <p:slideViewPr>
    <p:cSldViewPr snapToGrid="0" snapToObjects="1">
      <p:cViewPr varScale="1">
        <p:scale>
          <a:sx n="97" d="100"/>
          <a:sy n="97" d="100"/>
        </p:scale>
        <p:origin x="1400" y="184"/>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94" d="100"/>
        <a:sy n="94" d="100"/>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11/12/21</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11/12/21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89979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63026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3841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80071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89567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44944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5973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11552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820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23700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68580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719214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50318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69</a:t>
            </a:fld>
            <a:endParaRPr lang="en-US"/>
          </a:p>
        </p:txBody>
      </p:sp>
    </p:spTree>
    <p:extLst>
      <p:ext uri="{BB962C8B-B14F-4D97-AF65-F5344CB8AC3E}">
        <p14:creationId xmlns:p14="http://schemas.microsoft.com/office/powerpoint/2010/main" val="8166295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70</a:t>
            </a:fld>
            <a:endParaRPr lang="en-US"/>
          </a:p>
        </p:txBody>
      </p:sp>
    </p:spTree>
    <p:extLst>
      <p:ext uri="{BB962C8B-B14F-4D97-AF65-F5344CB8AC3E}">
        <p14:creationId xmlns:p14="http://schemas.microsoft.com/office/powerpoint/2010/main" val="829597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71</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72</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73</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15644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8131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0914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3F1B8D97-2CF1-2843-A93A-FA70B47820D7}" type="datetime1">
              <a:rPr lang="en-US" smtClean="0"/>
              <a:t>11/12/21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5191583D-FA0F-5F4A-AB1B-E07A2D92C65B}" type="datetime1">
              <a:rPr lang="en-US" smtClean="0"/>
              <a:t>11/12/21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2FDDC09D-AD0E-3E48-A609-693E720C3CF7}" type="datetime1">
              <a:rPr lang="en-US" smtClean="0"/>
              <a:t>11/12/21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4DEDD7F-80F0-3941-B0FC-ED47EDA8FFB0}" type="datetime1">
              <a:rPr lang="en-US" smtClean="0"/>
              <a:t>11/12/21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50671D74-80A3-0B45-82A6-BD1B155E5BD0}" type="datetime1">
              <a:rPr lang="en-US" smtClean="0"/>
              <a:t>11/12/21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74C833ED-5242-E14D-BA60-8624882653CD}" type="datetime1">
              <a:rPr lang="en-US" smtClean="0"/>
              <a:t>11/12/21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A611C7C2-57B9-0748-8767-6C52B68F8363}" type="datetime1">
              <a:rPr lang="en-US" smtClean="0"/>
              <a:t>11/12/21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4931262B-B4F6-9E41-8DDD-BA420FD6B0A6}" type="datetime1">
              <a:rPr lang="en-US" smtClean="0"/>
              <a:t>11/12/21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8907FEBE-53FC-164F-A441-895CAD833D53}" type="datetime1">
              <a:rPr lang="en-US" smtClean="0"/>
              <a:t>11/12/21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02C1CB25-27CA-1448-BC28-6E4321DE018B}" type="datetime1">
              <a:rPr lang="en-US" smtClean="0"/>
              <a:t>11/12/21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3DCCD2CD-E0E1-1146-A61F-5D818F988B78}" type="datetime1">
              <a:rPr lang="en-US" smtClean="0"/>
              <a:t>11/12/21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DA28B-AB05-F24F-B6B3-60730936FBDB}" type="datetime1">
              <a:rPr lang="en-US" smtClean="0"/>
              <a:t>11/12/21</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png"/><Relationship Id="rId7"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5.xml.rels><?xml version="1.0" encoding="UTF-8" standalone="yes"?>
<Relationships xmlns="http://schemas.openxmlformats.org/package/2006/relationships"><Relationship Id="rId2" Type="http://schemas.openxmlformats.org/officeDocument/2006/relationships/image" Target="../media/image11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7.gif"/></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90.png"/></Relationships>
</file>

<file path=ppt/slides/_rels/slide64.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2.gif"/><Relationship Id="rId4" Type="http://schemas.openxmlformats.org/officeDocument/2006/relationships/image" Target="../media/image21.png"/></Relationships>
</file>

<file path=ppt/slides/_rels/slide7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2454" y="1473269"/>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2454" y="1473269"/>
                <a:ext cx="8671837" cy="3748140"/>
              </a:xfrm>
              <a:prstGeom prst="rect">
                <a:avLst/>
              </a:prstGeom>
              <a:blipFill>
                <a:blip r:embed="rId3"/>
                <a:stretch>
                  <a:fillRect l="-1170" t="-101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b="-69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12</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9" y="1530813"/>
                <a:ext cx="7960014"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oMath>
                </a14:m>
                <a:r>
                  <a:rPr lang="en-US" sz="2000" dirty="0">
                    <a:solidFill>
                      <a:srgbClr val="000000"/>
                    </a:solidFill>
                  </a:rPr>
                  <a:t>.</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9" y="1530813"/>
                <a:ext cx="7960014" cy="4511635"/>
              </a:xfrm>
              <a:prstGeom prst="rect">
                <a:avLst/>
              </a:prstGeom>
              <a:blipFill>
                <a:blip r:embed="rId3"/>
                <a:stretch>
                  <a:fillRect l="-1276"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13</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9125256"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965800"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14</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
        <p:nvSpPr>
          <p:cNvPr id="3" name="Footer Placeholder 2">
            <a:extLst>
              <a:ext uri="{FF2B5EF4-FFF2-40B4-BE49-F238E27FC236}">
                <a16:creationId xmlns:a16="http://schemas.microsoft.com/office/drawing/2014/main" id="{EA975070-1152-824C-8092-97D3FA6B84C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57678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
        <p:nvSpPr>
          <p:cNvPr id="3" name="Footer Placeholder 2">
            <a:extLst>
              <a:ext uri="{FF2B5EF4-FFF2-40B4-BE49-F238E27FC236}">
                <a16:creationId xmlns:a16="http://schemas.microsoft.com/office/drawing/2014/main" id="{4BDA9254-64B2-BE42-BEF1-803A9A5863B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25487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18</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
        <p:nvSpPr>
          <p:cNvPr id="3" name="Footer Placeholder 2">
            <a:extLst>
              <a:ext uri="{FF2B5EF4-FFF2-40B4-BE49-F238E27FC236}">
                <a16:creationId xmlns:a16="http://schemas.microsoft.com/office/drawing/2014/main" id="{5FE6A211-91BB-784B-A117-F59D3F10548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22301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
        <p:nvSpPr>
          <p:cNvPr id="3" name="Footer Placeholder 2">
            <a:extLst>
              <a:ext uri="{FF2B5EF4-FFF2-40B4-BE49-F238E27FC236}">
                <a16:creationId xmlns:a16="http://schemas.microsoft.com/office/drawing/2014/main" id="{32981503-419B-484E-8C5B-8893C2DE81E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34229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37329"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endCxn id="22" idx="5"/>
            </p:cNvCxnSpPr>
            <p:nvPr/>
          </p:nvCxnSpPr>
          <p:spPr>
            <a:xfrm flipH="1" flipV="1">
              <a:off x="3962693" y="1376119"/>
              <a:ext cx="1168959" cy="37940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p:cNvCxnSpPr>
            <p:nvPr/>
          </p:nvCxnSpPr>
          <p:spPr>
            <a:xfrm flipV="1">
              <a:off x="5927681" y="4350967"/>
              <a:ext cx="617798"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stCxn id="43" idx="7"/>
            </p:cNvCxnSpPr>
            <p:nvPr/>
          </p:nvCxnSpPr>
          <p:spPr>
            <a:xfrm flipV="1">
              <a:off x="7643685" y="3733428"/>
              <a:ext cx="519141" cy="131664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p:cNvCxnSpPr>
            <p:nvPr/>
          </p:nvCxnSpPr>
          <p:spPr>
            <a:xfrm>
              <a:off x="5212484" y="5283641"/>
              <a:ext cx="624844" cy="3252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
        <p:nvSpPr>
          <p:cNvPr id="3" name="Footer Placeholder 2">
            <a:extLst>
              <a:ext uri="{FF2B5EF4-FFF2-40B4-BE49-F238E27FC236}">
                <a16:creationId xmlns:a16="http://schemas.microsoft.com/office/drawing/2014/main" id="{FCEEC761-BC98-9E48-9BF4-E92A9EF628B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70341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a:p>
        </p:txBody>
      </p:sp>
    </p:spTree>
    <p:extLst>
      <p:ext uri="{BB962C8B-B14F-4D97-AF65-F5344CB8AC3E}">
        <p14:creationId xmlns:p14="http://schemas.microsoft.com/office/powerpoint/2010/main" val="6179378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23</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4243593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2625963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3952872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spTree>
    <p:extLst>
      <p:ext uri="{BB962C8B-B14F-4D97-AF65-F5344CB8AC3E}">
        <p14:creationId xmlns:p14="http://schemas.microsoft.com/office/powerpoint/2010/main" val="1216661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spTree>
    <p:extLst>
      <p:ext uri="{BB962C8B-B14F-4D97-AF65-F5344CB8AC3E}">
        <p14:creationId xmlns:p14="http://schemas.microsoft.com/office/powerpoint/2010/main" val="3718150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3464544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32</a:t>
            </a:fld>
            <a:endParaRPr lang="en-US"/>
          </a:p>
        </p:txBody>
      </p:sp>
    </p:spTree>
    <p:extLst>
      <p:ext uri="{BB962C8B-B14F-4D97-AF65-F5344CB8AC3E}">
        <p14:creationId xmlns:p14="http://schemas.microsoft.com/office/powerpoint/2010/main" val="2378321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
        <p:nvSpPr>
          <p:cNvPr id="8" name="Footer Placeholder 7">
            <a:extLst>
              <a:ext uri="{FF2B5EF4-FFF2-40B4-BE49-F238E27FC236}">
                <a16:creationId xmlns:a16="http://schemas.microsoft.com/office/drawing/2014/main" id="{550F3E88-E538-A745-A21E-C0BA2CAC3C9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93150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4038" y="1665385"/>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4038" y="1665385"/>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8" y="1848939"/>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8" y="1848939"/>
                <a:ext cx="10913672" cy="3732064"/>
              </a:xfrm>
              <a:blipFill>
                <a:blip r:embed="rId2"/>
                <a:stretch>
                  <a:fillRect l="-34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1243" y="1308781"/>
                <a:ext cx="7580255" cy="5230131"/>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1243" y="1308781"/>
                <a:ext cx="7580255" cy="5230131"/>
              </a:xfrm>
              <a:blipFill>
                <a:blip r:embed="rId2"/>
                <a:stretch>
                  <a:fillRect l="-502" t="-7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2" y="1324660"/>
                <a:ext cx="8021320"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2" y="1324660"/>
                <a:ext cx="8021320" cy="4409475"/>
              </a:xfrm>
              <a:prstGeom prst="rect">
                <a:avLst/>
              </a:prstGeom>
              <a:blipFill>
                <a:blip r:embed="rId3"/>
                <a:stretch>
                  <a:fillRect l="-2844"/>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2707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27071" y="1185829"/>
                <a:ext cx="5872716" cy="5306331"/>
              </a:xfrm>
              <a:blipFill>
                <a:blip r:embed="rId2"/>
                <a:stretch>
                  <a:fillRect l="-6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890437" y="1297923"/>
                <a:ext cx="6152720"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is</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cs typeface="Calibri" panose="020F0502020204030204" pitchFamily="34" charset="0"/>
                      </a:rPr>
                      <m:t>= </m:t>
                    </m:r>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cs typeface="Calibri" panose="020F0502020204030204" pitchFamily="34" charset="0"/>
                          </a:rPr>
                          <m:t>′</m:t>
                        </m:r>
                      </m:sup>
                    </m:sSup>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sSup>
                      <m:sSupPr>
                        <m:ctrlPr>
                          <a:rPr lang="en-US" sz="180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cs typeface="Calibri" panose="020F0502020204030204" pitchFamily="34" charset="0"/>
                          </a:rPr>
                          <m:t>𝑟</m:t>
                        </m:r>
                      </m:den>
                    </m:f>
                    <m:r>
                      <a:rPr lang="en-US" sz="1800" b="0" i="1" smtClean="0">
                        <a:latin typeface="Cambria Math" panose="02040503050406030204" pitchFamily="18" charset="0"/>
                        <a:cs typeface="Calibri" panose="020F0502020204030204" pitchFamily="34" charset="0"/>
                      </a:rPr>
                      <m:t>(1−</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2</m:t>
                        </m:r>
                      </m:num>
                      <m:den>
                        <m:r>
                          <a:rPr lang="en-US" sz="1800" b="0" i="1" smtClean="0">
                            <a:latin typeface="Cambria Math" panose="02040503050406030204" pitchFamily="18" charset="0"/>
                            <a:cs typeface="Calibri" panose="020F0502020204030204" pitchFamily="34" charset="0"/>
                          </a:rPr>
                          <m:t>𝑟</m:t>
                        </m:r>
                      </m:den>
                    </m:f>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cs typeface="Calibri" panose="020F0502020204030204" pitchFamily="34" charset="0"/>
                          </a:rPr>
                          <m:t>′</m:t>
                        </m:r>
                      </m:sup>
                    </m:sSup>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890437" y="1297923"/>
                <a:ext cx="6152720" cy="5306331"/>
              </a:xfrm>
              <a:prstGeom prst="rect">
                <a:avLst/>
              </a:prstGeom>
              <a:blipFill>
                <a:blip r:embed="rId3"/>
                <a:stretch>
                  <a:fillRect l="-617"/>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185829"/>
                <a:ext cx="10515599"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𝑞</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r>
                          <a:rPr lang="en-US" sz="1800" i="1">
                            <a:latin typeface="Cambria Math" panose="02040503050406030204" pitchFamily="18" charset="0"/>
                            <a:ea typeface="Cambria Math" panose="02040503050406030204" pitchFamily="18" charset="0"/>
                            <a:cs typeface="Calibri" panose="020F0502020204030204" pitchFamily="34" charset="0"/>
                          </a:rPr>
                          <m:t>𝑟</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By analogy:</a:t>
                </a: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𝑓</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 </m:t>
                    </m:r>
                    <m:nary>
                      <m:naryPr>
                        <m:limLoc m:val="undOvr"/>
                        <m:subHide m:val="on"/>
                        <m:supHide m:val="on"/>
                        <m:ctrlPr>
                          <a:rPr lang="en-US" sz="1800" i="1">
                            <a:latin typeface="Cambria Math" panose="02040503050406030204" pitchFamily="18" charset="0"/>
                            <a:cs typeface="Calibri" panose="020F0502020204030204" pitchFamily="34" charset="0"/>
                          </a:rPr>
                        </m:ctrlPr>
                      </m:naryPr>
                      <m:sub/>
                      <m:sup/>
                      <m:e>
                        <m:r>
                          <a:rPr lang="en-US" sz="1800" i="1">
                            <a:latin typeface="Cambria Math" panose="02040503050406030204" pitchFamily="18" charset="0"/>
                            <a:cs typeface="Calibri" panose="020F0502020204030204" pitchFamily="34" charset="0"/>
                          </a:rPr>
                          <m:t>𝑠</m:t>
                        </m:r>
                        <m:r>
                          <a:rPr lang="en-US" sz="1800" i="1">
                            <a:latin typeface="Cambria Math" panose="02040503050406030204" pitchFamily="18" charset="0"/>
                            <a:cs typeface="Calibri" panose="020F0502020204030204" pitchFamily="34" charset="0"/>
                          </a:rPr>
                          <m:t> </m:t>
                        </m:r>
                        <m:r>
                          <a:rPr lang="en-US" sz="1800" i="1">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185829"/>
                <a:ext cx="10515599" cy="5306331"/>
              </a:xfrm>
              <a:blipFill>
                <a:blip r:embed="rId2"/>
                <a:stretch>
                  <a:fillRect l="-4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415144"/>
                <a:ext cx="10727635" cy="5306331"/>
              </a:xfrm>
            </p:spPr>
            <p:txBody>
              <a:bodyPr>
                <a:normAutofit/>
              </a:body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18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415144"/>
                <a:ext cx="10727635" cy="5306331"/>
              </a:xfrm>
              <a:blipFill>
                <a:blip r:embed="rId2"/>
                <a:stretch>
                  <a:fillRect l="-47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43</a:t>
            </a:fld>
            <a:endParaRPr lang="en-US" altLang="en-US"/>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96347" y="1415144"/>
                <a:ext cx="11283438"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a:t>
                </a:r>
                <a:r>
                  <a:rPr lang="en-US" sz="1800">
                    <a:latin typeface="Calibri" panose="020F0502020204030204" pitchFamily="34" charset="0"/>
                    <a:cs typeface="Calibri" panose="020F0502020204030204" pitchFamily="34" charset="0"/>
                  </a:rPr>
                  <a:t>previous equation </a:t>
                </a:r>
                <a:r>
                  <a:rPr lang="en-US" sz="1800" dirty="0">
                    <a:latin typeface="Calibri" panose="020F0502020204030204" pitchFamily="34" charset="0"/>
                    <a:cs typeface="Calibri" panose="020F0502020204030204" pitchFamily="34" charset="0"/>
                  </a:rPr>
                  <a:t>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96347" y="1415144"/>
                <a:ext cx="11283438" cy="5306331"/>
              </a:xfrm>
              <a:prstGeom prst="rect">
                <a:avLst/>
              </a:prstGeom>
              <a:blipFill>
                <a:blip r:embed="rId2"/>
                <a:stretch>
                  <a:fillRect l="-450"/>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563" y="1721022"/>
                <a:ext cx="7428963" cy="4361726"/>
              </a:xfrm>
            </p:spPr>
            <p:txBody>
              <a:bodyPr>
                <a:normAutofit/>
              </a:bodyPr>
              <a:lstStyle/>
              <a:p>
                <a:pPr marL="342900" indent="-342900">
                  <a:lnSpc>
                    <a:spcPct val="12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563" y="1721022"/>
                <a:ext cx="7428963" cy="4361726"/>
              </a:xfrm>
              <a:blipFill>
                <a:blip r:embed="rId2"/>
                <a:stretch>
                  <a:fillRect l="-684" t="-6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44</a:t>
            </a:fld>
            <a:endParaRPr lang="en-US" altLang="en-US"/>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45</a:t>
            </a:fld>
            <a:endParaRPr lang="en-US" altLang="en-US"/>
          </a:p>
        </p:txBody>
      </p:sp>
    </p:spTree>
    <p:extLst>
      <p:ext uri="{BB962C8B-B14F-4D97-AF65-F5344CB8AC3E}">
        <p14:creationId xmlns:p14="http://schemas.microsoft.com/office/powerpoint/2010/main" val="23763731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46</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a:p>
        </p:txBody>
      </p:sp>
    </p:spTree>
    <p:extLst>
      <p:ext uri="{BB962C8B-B14F-4D97-AF65-F5344CB8AC3E}">
        <p14:creationId xmlns:p14="http://schemas.microsoft.com/office/powerpoint/2010/main" val="4448890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848138" y="1339967"/>
                <a:ext cx="10866783"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848138" y="1339967"/>
                <a:ext cx="10866783" cy="5198945"/>
              </a:xfrm>
              <a:prstGeom prst="rect">
                <a:avLst/>
              </a:prstGeom>
              <a:blipFill>
                <a:blip r:embed="rId3"/>
                <a:stretch>
                  <a:fillRect l="-817" t="-730" r="-1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48</a:t>
            </a:fld>
            <a:endParaRPr lang="en-US"/>
          </a:p>
        </p:txBody>
      </p:sp>
    </p:spTree>
    <p:extLst>
      <p:ext uri="{BB962C8B-B14F-4D97-AF65-F5344CB8AC3E}">
        <p14:creationId xmlns:p14="http://schemas.microsoft.com/office/powerpoint/2010/main" val="41742066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p:spTree>
    <p:extLst>
      <p:ext uri="{BB962C8B-B14F-4D97-AF65-F5344CB8AC3E}">
        <p14:creationId xmlns:p14="http://schemas.microsoft.com/office/powerpoint/2010/main" val="595665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1214693"/>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32821216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8090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3064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p:spTree>
    <p:extLst>
      <p:ext uri="{BB962C8B-B14F-4D97-AF65-F5344CB8AC3E}">
        <p14:creationId xmlns:p14="http://schemas.microsoft.com/office/powerpoint/2010/main" val="27549068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p:spTree>
    <p:extLst>
      <p:ext uri="{BB962C8B-B14F-4D97-AF65-F5344CB8AC3E}">
        <p14:creationId xmlns:p14="http://schemas.microsoft.com/office/powerpoint/2010/main" val="20583157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p:spTree>
    <p:extLst>
      <p:ext uri="{BB962C8B-B14F-4D97-AF65-F5344CB8AC3E}">
        <p14:creationId xmlns:p14="http://schemas.microsoft.com/office/powerpoint/2010/main" val="37065554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22514" y="1912071"/>
                <a:ext cx="11246873" cy="39453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b is receivers clock bias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Four satellites required.  More satellites increase precision with least squares.</a:t>
                </a: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 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a:t>
                </a:r>
                <a:r>
                  <a:rPr lang="en-US" sz="2000" i="1" dirty="0"/>
                  <a:t>Carrier-Phase Enhancement</a:t>
                </a:r>
                <a:r>
                  <a:rPr lang="en-US" sz="2000" dirty="0"/>
                  <a: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22514" y="1912071"/>
                <a:ext cx="11246873" cy="3945386"/>
              </a:xfrm>
              <a:prstGeom prst="rect">
                <a:avLst/>
              </a:prstGeom>
              <a:blipFill>
                <a:blip r:embed="rId3"/>
                <a:stretch>
                  <a:fillRect l="-78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spTree>
    <p:extLst>
      <p:ext uri="{BB962C8B-B14F-4D97-AF65-F5344CB8AC3E}">
        <p14:creationId xmlns:p14="http://schemas.microsoft.com/office/powerpoint/2010/main" val="28099722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6924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6271514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6220032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3338" y="1367983"/>
          <a:ext cx="6014104" cy="1483360"/>
        </p:xfrm>
        <a:graphic>
          <a:graphicData uri="http://schemas.openxmlformats.org/drawingml/2006/table">
            <a:tbl>
              <a:tblPr firstRow="1" bandRow="1">
                <a:tableStyleId>{5C22544A-7EE6-4342-B048-85BDC9FD1C3A}</a:tableStyleId>
              </a:tblPr>
              <a:tblGrid>
                <a:gridCol w="1503526">
                  <a:extLst>
                    <a:ext uri="{9D8B030D-6E8A-4147-A177-3AD203B41FA5}">
                      <a16:colId xmlns:a16="http://schemas.microsoft.com/office/drawing/2014/main" val="2662848483"/>
                    </a:ext>
                  </a:extLst>
                </a:gridCol>
                <a:gridCol w="1503526">
                  <a:extLst>
                    <a:ext uri="{9D8B030D-6E8A-4147-A177-3AD203B41FA5}">
                      <a16:colId xmlns:a16="http://schemas.microsoft.com/office/drawing/2014/main" val="282670941"/>
                    </a:ext>
                  </a:extLst>
                </a:gridCol>
                <a:gridCol w="1503526">
                  <a:extLst>
                    <a:ext uri="{9D8B030D-6E8A-4147-A177-3AD203B41FA5}">
                      <a16:colId xmlns:a16="http://schemas.microsoft.com/office/drawing/2014/main" val="2577105980"/>
                    </a:ext>
                  </a:extLst>
                </a:gridCol>
                <a:gridCol w="1503526">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185530" y="1016731"/>
            <a:ext cx="4368800"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nvGraphicFramePr>
        <p:xfrm>
          <a:off x="6466114" y="3071937"/>
          <a:ext cx="5612061" cy="3332355"/>
        </p:xfrm>
        <a:graphic>
          <a:graphicData uri="http://schemas.openxmlformats.org/drawingml/2006/table">
            <a:tbl>
              <a:tblPr firstRow="1" bandRow="1">
                <a:tableStyleId>{5C22544A-7EE6-4342-B048-85BDC9FD1C3A}</a:tableStyleId>
              </a:tblPr>
              <a:tblGrid>
                <a:gridCol w="1870687">
                  <a:extLst>
                    <a:ext uri="{9D8B030D-6E8A-4147-A177-3AD203B41FA5}">
                      <a16:colId xmlns:a16="http://schemas.microsoft.com/office/drawing/2014/main" val="2662848483"/>
                    </a:ext>
                  </a:extLst>
                </a:gridCol>
                <a:gridCol w="1870687">
                  <a:extLst>
                    <a:ext uri="{9D8B030D-6E8A-4147-A177-3AD203B41FA5}">
                      <a16:colId xmlns:a16="http://schemas.microsoft.com/office/drawing/2014/main" val="282670941"/>
                    </a:ext>
                  </a:extLst>
                </a:gridCol>
                <a:gridCol w="1870687">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8476872" y="2571988"/>
            <a:ext cx="2259400" cy="369332"/>
          </a:xfrm>
          <a:prstGeom prst="rect">
            <a:avLst/>
          </a:prstGeom>
          <a:noFill/>
        </p:spPr>
        <p:txBody>
          <a:bodyPr wrap="square" rtlCol="0">
            <a:spAutoFit/>
          </a:bodyPr>
          <a:lstStyle/>
          <a:p>
            <a:r>
              <a:rPr lang="en-US" dirty="0"/>
              <a:t>SNR</a:t>
            </a:r>
          </a:p>
        </p:txBody>
      </p:sp>
    </p:spTree>
    <p:extLst>
      <p:ext uri="{BB962C8B-B14F-4D97-AF65-F5344CB8AC3E}">
        <p14:creationId xmlns:p14="http://schemas.microsoft.com/office/powerpoint/2010/main" val="2753466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1248785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199" y="3063319"/>
            <a:ext cx="10515600" cy="869909"/>
          </a:xfrm>
        </p:spPr>
        <p:txBody>
          <a:bodyPr/>
          <a:lstStyle/>
          <a:p>
            <a:pPr algn="ctr"/>
            <a:r>
              <a:rPr lang="en-US" dirty="0"/>
              <a:t>Supplement</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60</a:t>
            </a:fld>
            <a:endParaRPr lang="en-US"/>
          </a:p>
        </p:txBody>
      </p:sp>
    </p:spTree>
    <p:extLst>
      <p:ext uri="{BB962C8B-B14F-4D97-AF65-F5344CB8AC3E}">
        <p14:creationId xmlns:p14="http://schemas.microsoft.com/office/powerpoint/2010/main" val="21166657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r>
                  <a:rPr lang="en-US" sz="2000"/>
                  <a:t>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endParaRPr lang="en-US" sz="2000"/>
              </a:p>
              <a:p>
                <a:r>
                  <a:rPr lang="en-US" sz="2000"/>
                  <a:t>FM: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b="0" i="1" smtClean="0">
                        <a:latin typeface="Cambria Math" panose="02040503050406030204" pitchFamily="18" charset="0"/>
                      </a:rPr>
                      <m:t>+</m:t>
                    </m:r>
                    <m:r>
                      <a:rPr lang="en-US" sz="2000" b="0" i="1" smtClean="0">
                        <a:latin typeface="Cambria Math" panose="02040503050406030204" pitchFamily="18" charset="0"/>
                      </a:rPr>
                      <m:t>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m:t>
                    </m:r>
                  </m:oMath>
                </a14:m>
                <a:endParaRPr lang="en-US" sz="2000"/>
              </a:p>
              <a:p>
                <a:r>
                  <a:rPr lang="en-US" sz="2000"/>
                  <a:t>FSK: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a:t>, if 1 [mark];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0 [space]</a:t>
                </a:r>
              </a:p>
              <a:p>
                <a:r>
                  <a:rPr lang="en-US" sz="2000"/>
                  <a:t>PSK: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1;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0 [space]</a:t>
                </a:r>
              </a:p>
              <a:p>
                <a:r>
                  <a:rPr lang="en-US" sz="2000"/>
                  <a:t>Gain: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m:t>
                            </m:r>
                          </m:sub>
                        </m:sSub>
                      </m:den>
                    </m:f>
                  </m:oMath>
                </a14:m>
                <a:r>
                  <a:rPr lang="en-US" sz="2000"/>
                  <a:t>, Loss: </a:t>
                </a:r>
                <a14:m>
                  <m:oMath xmlns:m="http://schemas.openxmlformats.org/officeDocument/2006/math">
                    <m:r>
                      <a:rPr lang="en-US" sz="2000" b="0" i="1" smtClean="0">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den>
                    </m:f>
                  </m:oMath>
                </a14:m>
                <a:r>
                  <a:rPr lang="en-US" sz="2000"/>
                  <a:t>, Rejection: </a:t>
                </a:r>
                <a14:m>
                  <m:oMath xmlns:m="http://schemas.openxmlformats.org/officeDocument/2006/math">
                    <m:r>
                      <m:rPr>
                        <m:sty m:val="p"/>
                      </m:rPr>
                      <a:rPr lang="en-US" sz="2000" b="0" i="0" smtClean="0">
                        <a:latin typeface="Cambria Math" panose="02040503050406030204" pitchFamily="18" charset="0"/>
                      </a:rPr>
                      <m:t>R</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𝑝𝑏</m:t>
                            </m:r>
                          </m:sub>
                        </m:sSub>
                      </m:den>
                    </m:f>
                  </m:oMath>
                </a14:m>
                <a:r>
                  <a:rPr lang="en-US" sz="2000"/>
                  <a:t>,</a:t>
                </a:r>
              </a:p>
              <a:p>
                <a:endParaRPr lang="en-US" sz="2000"/>
              </a:p>
              <a:p>
                <a:endParaRPr lang="en-US" sz="200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53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61</a:t>
            </a:fld>
            <a:endParaRPr lang="en-US"/>
          </a:p>
        </p:txBody>
      </p:sp>
    </p:spTree>
    <p:extLst>
      <p:ext uri="{BB962C8B-B14F-4D97-AF65-F5344CB8AC3E}">
        <p14:creationId xmlns:p14="http://schemas.microsoft.com/office/powerpoint/2010/main" val="31275570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Direct conversion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62463" y="1235138"/>
                <a:ext cx="8564030" cy="5283225"/>
              </a:xfrm>
            </p:spPr>
            <p:txBody>
              <a:bodyPr>
                <a:noAutofit/>
              </a:bodyPr>
              <a:lstStyle/>
              <a:p>
                <a:r>
                  <a:rPr lang="en-US" sz="200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2</m:t>
                                    </m:r>
                                  </m:sub>
                                </m:sSub>
                              </m:e>
                            </m:d>
                            <m:r>
                              <a:rPr lang="en-US" sz="2000" i="1">
                                <a:latin typeface="Cambria Math" panose="02040503050406030204" pitchFamily="18" charset="0"/>
                              </a:rPr>
                              <m:t>𝑡</m:t>
                            </m:r>
                          </m:e>
                        </m:d>
                      </m:e>
                    </m:func>
                    <m:r>
                      <a:rPr lang="en-US" sz="2000" b="0" i="1" smtClean="0">
                        <a:latin typeface="Cambria Math" panose="02040503050406030204" pitchFamily="18" charset="0"/>
                      </a:rPr>
                      <m:t>]</m:t>
                    </m:r>
                  </m:oMath>
                </a14:m>
                <a:endParaRPr lang="en-US" sz="2000"/>
              </a:p>
              <a:p>
                <a:r>
                  <a:rPr lang="en-US" sz="2000"/>
                  <a:t>Image frequency</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r>
                  <a:rPr lang="en-US" sz="2000"/>
                  <a:t>RF filter removes image</a:t>
                </a:r>
              </a:p>
              <a:p>
                <a:r>
                  <a:rPr lang="en-US" sz="2000"/>
                  <a:t>Downside:</a:t>
                </a:r>
              </a:p>
              <a:p>
                <a:pPr lvl="1"/>
                <a:r>
                  <a:rPr lang="en-US" sz="2000"/>
                  <a:t>Not tunable</a:t>
                </a:r>
              </a:p>
              <a:p>
                <a:pPr marL="0" indent="0">
                  <a:buNone/>
                </a:pPr>
                <a:endParaRPr lang="en-US"/>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62463" y="1235138"/>
                <a:ext cx="8564030" cy="5283225"/>
              </a:xfrm>
              <a:blipFill>
                <a:blip r:embed="rId2"/>
                <a:stretch>
                  <a:fillRect l="-593" t="-143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068518" y="6382567"/>
            <a:ext cx="2743200" cy="365125"/>
          </a:xfrm>
        </p:spPr>
        <p:txBody>
          <a:bodyPr/>
          <a:lstStyle/>
          <a:p>
            <a:fld id="{6B76BA51-8322-1A4D-B259-B74706370693}" type="slidenum">
              <a:rPr lang="en-US" smtClean="0"/>
              <a:t>62</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84445" y="960686"/>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a:solidFill>
                    <a:srgbClr val="000000"/>
                  </a:solidFill>
                  <a:latin typeface="Calibri"/>
                  <a:ea typeface="Calibri"/>
                  <a:cs typeface="Calibri"/>
                  <a:sym typeface="Calibri"/>
                </a:rPr>
                <a:t>RF</a:t>
              </a:r>
            </a:p>
            <a:p>
              <a:pPr algn="ctr" defTabSz="457200" latinLnBrk="1" hangingPunct="0"/>
              <a:r>
                <a:rPr lang="en-US" sz="1600">
                  <a:solidFill>
                    <a:srgbClr val="000000"/>
                  </a:solidFill>
                </a:rPr>
                <a:t>Filter</a:t>
              </a:r>
              <a:endParaRPr lang="en-US" sz="160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LO</a:t>
              </a:r>
              <a:endParaRPr lang="en-US" sz="160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Direct conversion</a:t>
              </a:r>
            </a:p>
          </p:txBody>
        </p:sp>
      </p:grpSp>
      <p:grpSp>
        <p:nvGrpSpPr>
          <p:cNvPr id="19" name="Group 18">
            <a:extLst>
              <a:ext uri="{FF2B5EF4-FFF2-40B4-BE49-F238E27FC236}">
                <a16:creationId xmlns:a16="http://schemas.microsoft.com/office/drawing/2014/main" id="{D2CF517B-194A-C342-968C-6C567B1FEEF8}"/>
              </a:ext>
            </a:extLst>
          </p:cNvPr>
          <p:cNvGrpSpPr/>
          <p:nvPr/>
        </p:nvGrpSpPr>
        <p:grpSpPr>
          <a:xfrm>
            <a:off x="6535303" y="3918951"/>
            <a:ext cx="3312139" cy="2738024"/>
            <a:chOff x="5821678" y="3289075"/>
            <a:chExt cx="3312139" cy="2738024"/>
          </a:xfrm>
        </p:grpSpPr>
        <p:cxnSp>
          <p:nvCxnSpPr>
            <p:cNvPr id="9" name="Straight Connector 8">
              <a:extLst>
                <a:ext uri="{FF2B5EF4-FFF2-40B4-BE49-F238E27FC236}">
                  <a16:creationId xmlns:a16="http://schemas.microsoft.com/office/drawing/2014/main" id="{FD2BA3AA-93D7-2B48-A5F6-36822FD644F2}"/>
                </a:ext>
              </a:extLst>
            </p:cNvPr>
            <p:cNvCxnSpPr/>
            <p:nvPr/>
          </p:nvCxnSpPr>
          <p:spPr>
            <a:xfrm>
              <a:off x="5826034" y="3289075"/>
              <a:ext cx="0" cy="21505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643A65C-904F-1F43-92E8-507DDAF102FD}"/>
                </a:ext>
              </a:extLst>
            </p:cNvPr>
            <p:cNvCxnSpPr>
              <a:cxnSpLocks/>
            </p:cNvCxnSpPr>
            <p:nvPr/>
          </p:nvCxnSpPr>
          <p:spPr>
            <a:xfrm flipH="1">
              <a:off x="5821678" y="5448300"/>
              <a:ext cx="3200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D6DB340-7BAA-5A49-870B-831B034B6058}"/>
                </a:ext>
              </a:extLst>
            </p:cNvPr>
            <p:cNvSpPr txBox="1"/>
            <p:nvPr/>
          </p:nvSpPr>
          <p:spPr>
            <a:xfrm>
              <a:off x="5977247" y="5650287"/>
              <a:ext cx="697873" cy="338554"/>
            </a:xfrm>
            <a:prstGeom prst="rect">
              <a:avLst/>
            </a:prstGeom>
            <a:noFill/>
          </p:spPr>
          <p:txBody>
            <a:bodyPr wrap="square" rtlCol="0">
              <a:spAutoFit/>
            </a:bodyPr>
            <a:lstStyle/>
            <a:p>
              <a:r>
                <a:rPr lang="en-US" sz="1600"/>
                <a:t>audio</a:t>
              </a:r>
            </a:p>
          </p:txBody>
        </p:sp>
        <p:sp>
          <p:nvSpPr>
            <p:cNvPr id="46" name="TextBox 45">
              <a:extLst>
                <a:ext uri="{FF2B5EF4-FFF2-40B4-BE49-F238E27FC236}">
                  <a16:creationId xmlns:a16="http://schemas.microsoft.com/office/drawing/2014/main" id="{0057C905-100C-6D47-BCB1-5B681A49143C}"/>
                </a:ext>
              </a:extLst>
            </p:cNvPr>
            <p:cNvSpPr txBox="1"/>
            <p:nvPr/>
          </p:nvSpPr>
          <p:spPr>
            <a:xfrm>
              <a:off x="7164259" y="5652498"/>
              <a:ext cx="697873" cy="338554"/>
            </a:xfrm>
            <a:prstGeom prst="rect">
              <a:avLst/>
            </a:prstGeom>
            <a:noFill/>
          </p:spPr>
          <p:txBody>
            <a:bodyPr wrap="square" rtlCol="0">
              <a:spAutoFit/>
            </a:bodyPr>
            <a:lstStyle/>
            <a:p>
              <a:r>
                <a:rPr lang="en-US" sz="1600"/>
                <a:t>RF</a:t>
              </a:r>
            </a:p>
          </p:txBody>
        </p:sp>
        <p:sp>
          <p:nvSpPr>
            <p:cNvPr id="47" name="TextBox 46">
              <a:extLst>
                <a:ext uri="{FF2B5EF4-FFF2-40B4-BE49-F238E27FC236}">
                  <a16:creationId xmlns:a16="http://schemas.microsoft.com/office/drawing/2014/main" id="{C406D116-F46B-E642-80DF-794BE41C8EDE}"/>
                </a:ext>
              </a:extLst>
            </p:cNvPr>
            <p:cNvSpPr txBox="1"/>
            <p:nvPr/>
          </p:nvSpPr>
          <p:spPr>
            <a:xfrm>
              <a:off x="8435944" y="5688545"/>
              <a:ext cx="697873" cy="338554"/>
            </a:xfrm>
            <a:prstGeom prst="rect">
              <a:avLst/>
            </a:prstGeom>
            <a:noFill/>
          </p:spPr>
          <p:txBody>
            <a:bodyPr wrap="square" rtlCol="0">
              <a:spAutoFit/>
            </a:bodyPr>
            <a:lstStyle/>
            <a:p>
              <a:r>
                <a:rPr lang="en-US" sz="1600"/>
                <a:t>image</a:t>
              </a:r>
            </a:p>
          </p:txBody>
        </p:sp>
        <p:sp>
          <p:nvSpPr>
            <p:cNvPr id="48" name="TextBox 47">
              <a:extLst>
                <a:ext uri="{FF2B5EF4-FFF2-40B4-BE49-F238E27FC236}">
                  <a16:creationId xmlns:a16="http://schemas.microsoft.com/office/drawing/2014/main" id="{ACBDC620-FB58-EB46-BDEF-44D9C52AB1C0}"/>
                </a:ext>
              </a:extLst>
            </p:cNvPr>
            <p:cNvSpPr txBox="1"/>
            <p:nvPr/>
          </p:nvSpPr>
          <p:spPr>
            <a:xfrm>
              <a:off x="7640085" y="5657420"/>
              <a:ext cx="697873" cy="338554"/>
            </a:xfrm>
            <a:prstGeom prst="rect">
              <a:avLst/>
            </a:prstGeom>
            <a:noFill/>
          </p:spPr>
          <p:txBody>
            <a:bodyPr wrap="square" rtlCol="0">
              <a:spAutoFit/>
            </a:bodyPr>
            <a:lstStyle/>
            <a:p>
              <a:r>
                <a:rPr lang="en-US" sz="1600"/>
                <a:t>LO</a:t>
              </a:r>
            </a:p>
          </p:txBody>
        </p:sp>
        <p:cxnSp>
          <p:nvCxnSpPr>
            <p:cNvPr id="17" name="Straight Connector 16">
              <a:extLst>
                <a:ext uri="{FF2B5EF4-FFF2-40B4-BE49-F238E27FC236}">
                  <a16:creationId xmlns:a16="http://schemas.microsoft.com/office/drawing/2014/main" id="{8A7DACC0-BF89-954B-93B8-A8761B70F244}"/>
                </a:ext>
              </a:extLst>
            </p:cNvPr>
            <p:cNvCxnSpPr/>
            <p:nvPr/>
          </p:nvCxnSpPr>
          <p:spPr>
            <a:xfrm>
              <a:off x="7330315"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D01B89B-29C6-224B-AEA2-5E8AD6A807C5}"/>
                </a:ext>
              </a:extLst>
            </p:cNvPr>
            <p:cNvCxnSpPr/>
            <p:nvPr/>
          </p:nvCxnSpPr>
          <p:spPr>
            <a:xfrm>
              <a:off x="7809287" y="4032175"/>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6A4494D-26D5-2744-A21F-21BA5EDDE950}"/>
                </a:ext>
              </a:extLst>
            </p:cNvPr>
            <p:cNvCxnSpPr/>
            <p:nvPr/>
          </p:nvCxnSpPr>
          <p:spPr>
            <a:xfrm>
              <a:off x="8610600"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69796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7" y="38983"/>
            <a:ext cx="995010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Calibri Light" panose="020F0502020204030204" pitchFamily="34" charset="0"/>
              </a:rPr>
              <a:t>Norcal 40A</a:t>
            </a:r>
            <a:endParaRPr sz="4400">
              <a:latin typeface="Calibri Light" panose="020F0502020204030204" pitchFamily="34" charset="0"/>
            </a:endParaRPr>
          </a:p>
        </p:txBody>
      </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9571459" y="642625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63</a:t>
            </a:fld>
            <a:endParaRPr lang="en-US">
              <a:solidFill>
                <a:schemeClr val="tx1"/>
              </a:solidFill>
            </a:endParaRPr>
          </a:p>
        </p:txBody>
      </p:sp>
      <p:grpSp>
        <p:nvGrpSpPr>
          <p:cNvPr id="3" name="Group 2">
            <a:extLst>
              <a:ext uri="{FF2B5EF4-FFF2-40B4-BE49-F238E27FC236}">
                <a16:creationId xmlns:a16="http://schemas.microsoft.com/office/drawing/2014/main" id="{C80053C3-4974-A94B-BA72-F2AB531BFE88}"/>
              </a:ext>
            </a:extLst>
          </p:cNvPr>
          <p:cNvGrpSpPr/>
          <p:nvPr/>
        </p:nvGrpSpPr>
        <p:grpSpPr>
          <a:xfrm>
            <a:off x="1823915" y="897296"/>
            <a:ext cx="7243872" cy="5807921"/>
            <a:chOff x="4697742" y="525039"/>
            <a:chExt cx="724387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Harmonic</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VFO</a:t>
              </a:r>
            </a:p>
            <a:p>
              <a:pPr defTabSz="457200" latinLnBrk="1" hangingPunct="0"/>
              <a:r>
                <a:rPr lang="en-US" sz="1600">
                  <a:solidFill>
                    <a:srgbClr val="000000"/>
                  </a:solidFill>
                </a:rPr>
                <a:t>2.1 MHz</a:t>
              </a:r>
              <a:endParaRPr lang="en-US" sz="160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RF</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rPr>
                <a:t>I</a:t>
              </a:r>
              <a:r>
                <a:rPr lang="en-US" sz="1400">
                  <a:solidFill>
                    <a:srgbClr val="000000"/>
                  </a:solidFill>
                  <a:latin typeface="Calibri"/>
                  <a:ea typeface="Calibri"/>
                  <a:cs typeface="Calibri"/>
                  <a:sym typeface="Calibri"/>
                </a:rPr>
                <a:t>F </a:t>
              </a:r>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Transmit</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a:p>
              <a:pPr algn="ctr" defTabSz="457200" latinLnBrk="1" hangingPunct="0"/>
              <a:r>
                <a:rPr lang="en-US" sz="1400">
                  <a:solidFill>
                    <a:srgbClr val="000000"/>
                  </a:solidFill>
                </a:rPr>
                <a:t>Detector</a:t>
              </a:r>
              <a:endParaRPr lang="en-US" sz="140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5"/>
                  <a:stretch>
                    <a:fillRect b="-22581"/>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Power</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B</a:t>
              </a:r>
              <a:r>
                <a:rPr lang="en-US" sz="1600">
                  <a:solidFill>
                    <a:srgbClr val="000000"/>
                  </a:solidFill>
                  <a:latin typeface="Calibri"/>
                  <a:ea typeface="Calibri"/>
                  <a:cs typeface="Calibri"/>
                  <a:sym typeface="Calibri"/>
                </a:rPr>
                <a:t>FO</a:t>
              </a: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Transmit oscillator</a:t>
              </a:r>
              <a:endParaRPr lang="en-US" sz="1600">
                <a:solidFill>
                  <a:srgbClr val="000000"/>
                </a:solidFill>
                <a:latin typeface="Calibri"/>
                <a:ea typeface="Calibri"/>
                <a:cs typeface="Calibri"/>
                <a:sym typeface="Calibri"/>
              </a:endParaRP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Product</a:t>
              </a:r>
            </a:p>
            <a:p>
              <a:pPr defTabSz="457200" latinLnBrk="1" hangingPunct="0"/>
              <a:r>
                <a:rPr lang="en-US" sz="1600">
                  <a:solidFill>
                    <a:srgbClr val="000000"/>
                  </a:solidFill>
                </a:rPr>
                <a:t>Detector</a:t>
              </a:r>
              <a:endParaRPr lang="en-US" sz="160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Transmit</a:t>
              </a:r>
            </a:p>
            <a:p>
              <a:pPr defTabSz="457200" latinLnBrk="1" hangingPunct="0"/>
              <a:r>
                <a:rPr lang="en-US" sz="1600">
                  <a:solidFill>
                    <a:srgbClr val="000000"/>
                  </a:solidFill>
                </a:rPr>
                <a:t>Mixer</a:t>
              </a:r>
              <a:endParaRPr lang="en-US" sz="160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&lt;10</a:t>
              </a:r>
              <a:r>
                <a:rPr lang="en-US" sz="160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7 MHz</a:t>
              </a:r>
            </a:p>
            <a:p>
              <a:pPr defTabSz="457200" latinLnBrk="1" hangingPunct="0"/>
              <a:r>
                <a:rPr lang="en-US" sz="1600">
                  <a:solidFill>
                    <a:srgbClr val="000000"/>
                  </a:solidFill>
                </a:rPr>
                <a:t>2W</a:t>
              </a:r>
              <a:endParaRPr lang="en-US" sz="160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20 </a:t>
              </a:r>
              <a:r>
                <a:rPr lang="en-US" sz="1600" err="1">
                  <a:solidFill>
                    <a:srgbClr val="000000"/>
                  </a:solidFill>
                </a:rPr>
                <a:t>mW</a:t>
              </a:r>
              <a:endParaRPr lang="en-US" sz="160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300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10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7 MHz</a:t>
              </a:r>
            </a:p>
            <a:p>
              <a:pPr defTabSz="457200" latinLnBrk="1" hangingPunct="0"/>
              <a:r>
                <a:rPr lang="en-US" sz="1400">
                  <a:solidFill>
                    <a:srgbClr val="000000"/>
                  </a:solidFill>
                </a:rPr>
                <a:t>2.8 MHz</a:t>
              </a:r>
              <a:endParaRPr lang="en-US" sz="140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9675894" y="3050236"/>
              <a:ext cx="8071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a:t>
              </a:r>
            </a:p>
          </p:txBody>
        </p:sp>
        <p:sp>
          <p:nvSpPr>
            <p:cNvPr id="254" name="TextBox 253">
              <a:extLst>
                <a:ext uri="{FF2B5EF4-FFF2-40B4-BE49-F238E27FC236}">
                  <a16:creationId xmlns:a16="http://schemas.microsoft.com/office/drawing/2014/main" id="{C49C929D-06C2-A742-B985-0442D1E9CD7D}"/>
                </a:ext>
              </a:extLst>
            </p:cNvPr>
            <p:cNvSpPr txBox="1"/>
            <p:nvPr/>
          </p:nvSpPr>
          <p:spPr>
            <a:xfrm>
              <a:off x="8324207" y="3929124"/>
              <a:ext cx="138549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9.8 MHz, </a:t>
              </a:r>
              <a:r>
                <a:rPr lang="en-US" sz="1400">
                  <a:solidFill>
                    <a:srgbClr val="000000"/>
                  </a:solidFill>
                </a:rPr>
                <a:t>Audio</a:t>
              </a:r>
              <a:endParaRPr lang="en-US" sz="1400">
                <a:solidFill>
                  <a:srgbClr val="000000"/>
                </a:solidFill>
                <a:latin typeface="Calibri"/>
                <a:ea typeface="Calibri"/>
                <a:cs typeface="Calibri"/>
                <a:sym typeface="Calibri"/>
              </a:endParaRPr>
            </a:p>
          </p:txBody>
        </p:sp>
        <p:sp>
          <p:nvSpPr>
            <p:cNvPr id="109" name="TextBox 108">
              <a:extLst>
                <a:ext uri="{FF2B5EF4-FFF2-40B4-BE49-F238E27FC236}">
                  <a16:creationId xmlns:a16="http://schemas.microsoft.com/office/drawing/2014/main" id="{3FFF0F4B-4038-E248-A8F7-D4D9D3FC9547}"/>
                </a:ext>
              </a:extLst>
            </p:cNvPr>
            <p:cNvSpPr txBox="1"/>
            <p:nvPr/>
          </p:nvSpPr>
          <p:spPr>
            <a:xfrm>
              <a:off x="9781761" y="2311524"/>
              <a:ext cx="21598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 </a:t>
              </a:r>
              <a:r>
                <a:rPr lang="en-US" sz="1400">
                  <a:solidFill>
                    <a:srgbClr val="000000"/>
                  </a:solidFill>
                </a:rPr>
                <a:t>9.1 MHz</a:t>
              </a:r>
              <a:endParaRPr lang="en-US" sz="1400">
                <a:solidFill>
                  <a:srgbClr val="000000"/>
                </a:solidFill>
                <a:latin typeface="Calibri"/>
                <a:ea typeface="Calibri"/>
                <a:cs typeface="Calibri"/>
                <a:sym typeface="Calibri"/>
              </a:endParaRPr>
            </a:p>
          </p:txBody>
        </p:sp>
        <p:sp>
          <p:nvSpPr>
            <p:cNvPr id="110" name="TextBox 109">
              <a:extLst>
                <a:ext uri="{FF2B5EF4-FFF2-40B4-BE49-F238E27FC236}">
                  <a16:creationId xmlns:a16="http://schemas.microsoft.com/office/drawing/2014/main" id="{ED69021C-AF64-7740-B607-B5D8B4D57DDB}"/>
                </a:ext>
              </a:extLst>
            </p:cNvPr>
            <p:cNvSpPr txBox="1"/>
            <p:nvPr/>
          </p:nvSpPr>
          <p:spPr>
            <a:xfrm>
              <a:off x="9675895" y="1559311"/>
              <a:ext cx="89117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7 </a:t>
              </a:r>
              <a:r>
                <a:rPr lang="en-US" sz="1400">
                  <a:solidFill>
                    <a:srgbClr val="000000"/>
                  </a:solidFill>
                  <a:latin typeface="Calibri"/>
                  <a:ea typeface="Calibri"/>
                  <a:cs typeface="Calibri"/>
                  <a:sym typeface="Calibri"/>
                </a:rPr>
                <a:t>MHz</a:t>
              </a:r>
            </a:p>
          </p:txBody>
        </p:sp>
      </p:grpSp>
    </p:spTree>
    <p:extLst>
      <p:ext uri="{BB962C8B-B14F-4D97-AF65-F5344CB8AC3E}">
        <p14:creationId xmlns:p14="http://schemas.microsoft.com/office/powerpoint/2010/main" val="2816775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mj-lt"/>
              </a:rPr>
              <a:t>Mixers</a:t>
            </a:r>
            <a:endParaRPr sz="200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p>
              <a:p>
                <a:pPr marL="285750" indent="-285750" hangingPunct="0">
                  <a:buFont typeface="Arial" panose="020B0604020202020204" pitchFamily="34" charset="0"/>
                  <a:buChar char="•"/>
                </a:pPr>
                <a:r>
                  <a:rPr lang="en-US" sz="200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err="1">
                    <a:solidFill>
                      <a:srgbClr val="000000"/>
                    </a:solidFill>
                    <a:sym typeface="Calibri"/>
                  </a:rPr>
                  <a:t>th</a:t>
                </a:r>
                <a:r>
                  <a:rPr lang="en-US" sz="200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64</a:t>
            </a:fld>
            <a:endParaRPr lang="en-US">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r>
                  <a:rPr lang="en-US" sz="200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a:p>
              <a:p>
                <a:pPr>
                  <a:spcBef>
                    <a:spcPts val="400"/>
                  </a:spcBef>
                </a:pPr>
                <a:r>
                  <a:rPr lang="en-US" sz="200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a:t>. </a:t>
                </a:r>
                <a14:m>
                  <m:oMath xmlns:m="http://schemas.openxmlformats.org/officeDocument/2006/math">
                    <m:r>
                      <a:rPr lang="en-US" sz="2000" i="1">
                        <a:latin typeface="Cambria Math" panose="02040503050406030204" pitchFamily="18" charset="0"/>
                      </a:rPr>
                      <m:t>𝑉</m:t>
                    </m:r>
                  </m:oMath>
                </a14:m>
                <a:r>
                  <a:rPr lang="en-US" sz="2000"/>
                  <a:t> and </a:t>
                </a:r>
                <a14:m>
                  <m:oMath xmlns:m="http://schemas.openxmlformats.org/officeDocument/2006/math">
                    <m:r>
                      <a:rPr lang="en-US" sz="2000" i="1">
                        <a:latin typeface="Cambria Math" panose="02040503050406030204" pitchFamily="18" charset="0"/>
                      </a:rPr>
                      <m:t>𝐼</m:t>
                    </m:r>
                  </m:oMath>
                </a14:m>
                <a:r>
                  <a:rPr lang="en-US" sz="200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a:t>.</a:t>
                </a:r>
              </a:p>
              <a:p>
                <a:pPr>
                  <a:spcBef>
                    <a:spcPts val="400"/>
                  </a:spcBef>
                </a:pPr>
                <a:r>
                  <a:rPr lang="en-US" sz="200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a:t>, for an inductor</a:t>
                </a:r>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r>
                      <a:rPr lang="en-US" sz="2000" b="0" i="1" smtClean="0">
                        <a:latin typeface="Cambria Math" panose="02040503050406030204" pitchFamily="18" charset="0"/>
                      </a:rPr>
                      <m:t>=</m:t>
                    </m:r>
                    <m:r>
                      <a:rPr lang="en-US" sz="2000" b="0" i="1" smtClean="0">
                        <a:latin typeface="Cambria Math" panose="02040503050406030204" pitchFamily="18" charset="0"/>
                      </a:rPr>
                      <m:t>𝑍</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oMath>
                </a14:m>
                <a:r>
                  <a:rPr lang="en-US" sz="2000"/>
                  <a:t>,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endParaRPr lang="en-US" sz="2000"/>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r>
                      <a:rPr lang="en-US" sz="2000" b="0" i="1" smtClean="0">
                        <a:latin typeface="Cambria Math" panose="02040503050406030204" pitchFamily="18" charset="0"/>
                      </a:rPr>
                      <m:t>=</m:t>
                    </m:r>
                    <m:r>
                      <a:rPr lang="en-US" sz="2000" b="0" i="1" smtClean="0">
                        <a:latin typeface="Cambria Math" panose="02040503050406030204" pitchFamily="18" charset="0"/>
                      </a:rPr>
                      <m:t>𝑌</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oMath>
                </a14:m>
                <a:r>
                  <a:rPr lang="en-US" sz="2000"/>
                  <a:t>, </a:t>
                </a:r>
                <a14:m>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𝑗𝐵</m:t>
                    </m:r>
                  </m:oMath>
                </a14:m>
                <a:endParaRPr lang="en-US" sz="200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65</a:t>
            </a:fld>
            <a:endParaRPr lang="en-US"/>
          </a:p>
        </p:txBody>
      </p:sp>
    </p:spTree>
    <p:extLst>
      <p:ext uri="{BB962C8B-B14F-4D97-AF65-F5344CB8AC3E}">
        <p14:creationId xmlns:p14="http://schemas.microsoft.com/office/powerpoint/2010/main" val="2151871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Resonance and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63826" y="1245704"/>
                <a:ext cx="11304103" cy="5215467"/>
              </a:xfrm>
            </p:spPr>
            <p:txBody>
              <a:bodyPr>
                <a:normAutofit/>
              </a:bodyPr>
              <a:lstStyle/>
              <a:p>
                <a:r>
                  <a:rPr lang="en-US" sz="2000" dirty="0"/>
                  <a:t>Series Resonance</a:t>
                </a:r>
              </a:p>
              <a:p>
                <a:pPr lvl="1"/>
                <a:r>
                  <a:rPr lang="en-US" sz="2000" dirty="0"/>
                  <a:t>At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oMath>
                </a14:m>
                <a:r>
                  <a:rPr lang="en-US" sz="2000" dirty="0"/>
                  <a:t>, </a:t>
                </a:r>
                <a14:m>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m:t>
                    </m:r>
                  </m:oMath>
                </a14:m>
                <a:r>
                  <a:rPr lang="en-US" sz="2000" b="0" dirty="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oMath>
                </a14:m>
                <a:r>
                  <a:rPr lang="en-US" sz="2000" b="0" dirty="0">
                    <a:ea typeface="Cambria Math" panose="02040503050406030204" pitchFamily="18" charset="0"/>
                  </a:rPr>
                  <a:t> is upper 3dB cutoff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oMath>
                </a14:m>
                <a:r>
                  <a:rPr lang="en-US" sz="2000" b="0" dirty="0">
                    <a:ea typeface="Cambria Math" panose="02040503050406030204" pitchFamily="18" charset="0"/>
                  </a:rPr>
                  <a:t> is lower 3dB cutoff]</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𝐿</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𝐶</m:t>
                        </m:r>
                      </m:den>
                    </m:f>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𝐶</m:t>
                        </m:r>
                      </m:den>
                    </m:f>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𝑅</m:t>
                    </m:r>
                  </m:oMath>
                </a14:m>
                <a:endParaRPr lang="en-US" sz="2000" dirty="0"/>
              </a:p>
              <a:p>
                <a:pPr lvl="1"/>
                <a:r>
                  <a:rPr lang="en-US" sz="2000" dirty="0"/>
                  <a:t>Define </a:t>
                </a: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𝑋</m:t>
                        </m:r>
                      </m:num>
                      <m:den>
                        <m:r>
                          <a:rPr lang="en-US" sz="2000" b="0" i="1" smtClean="0">
                            <a:latin typeface="Cambria Math" panose="02040503050406030204" pitchFamily="18" charset="0"/>
                          </a:rPr>
                          <m:t>𝑅</m:t>
                        </m:r>
                      </m:den>
                    </m:f>
                  </m:oMath>
                </a14:m>
                <a:endParaRPr lang="en-US" sz="2000" dirty="0"/>
              </a:p>
              <a:p>
                <a:pPr lvl="1"/>
                <a14:m>
                  <m:oMath xmlns:m="http://schemas.openxmlformats.org/officeDocument/2006/math">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𝑄</m:t>
                        </m:r>
                      </m:den>
                    </m:f>
                  </m:oMath>
                </a14:m>
                <a:r>
                  <a:rPr lang="en-US" sz="2000" dirty="0"/>
                  <a:t> and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den>
                    </m:f>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𝑅</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r>
                  <a:rPr lang="en-US" sz="2000" dirty="0"/>
                  <a:t> </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𝑄</m:t>
                        </m:r>
                      </m:den>
                    </m:f>
                  </m:oMath>
                </a14:m>
                <a:r>
                  <a:rPr lang="en-US" sz="2000" dirty="0"/>
                  <a:t> </a:t>
                </a:r>
              </a:p>
              <a:p>
                <a:pPr lvl="1"/>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0"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ea typeface="Cambria Math" panose="02040503050406030204" pitchFamily="18" charset="0"/>
                      </a:rPr>
                      <m:t> </m:t>
                    </m:r>
                  </m:oMath>
                </a14:m>
                <a:r>
                  <a:rPr lang="en-US" sz="2000" dirty="0"/>
                  <a:t>, so </a:t>
                </a: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𝑙</m:t>
                        </m:r>
                      </m:sub>
                    </m:sSub>
                  </m:oMath>
                </a14:m>
                <a:r>
                  <a:rPr lang="en-US" sz="2000" dirty="0"/>
                  <a:t> and </a:t>
                </a:r>
                <a14:m>
                  <m:oMath xmlns:m="http://schemas.openxmlformats.org/officeDocument/2006/math">
                    <m:f>
                      <m:fPr>
                        <m:ctrlPr>
                          <a:rPr lang="en-US" sz="2000" i="1" dirty="0" smtClean="0">
                            <a:latin typeface="Cambria Math" panose="02040503050406030204" pitchFamily="18" charset="0"/>
                          </a:rPr>
                        </m:ctrlPr>
                      </m:fPr>
                      <m:num>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𝑢</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𝑙</m:t>
                            </m:r>
                          </m:sub>
                        </m:sSub>
                      </m:num>
                      <m:den>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0</m:t>
                            </m:r>
                          </m:sub>
                        </m:sSub>
                      </m:den>
                    </m:f>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𝑄</m:t>
                        </m:r>
                      </m:den>
                    </m:f>
                  </m:oMath>
                </a14:m>
                <a:endParaRPr lang="en-US" sz="2000" dirty="0"/>
              </a:p>
              <a:p>
                <a:r>
                  <a:rPr lang="en-US" sz="2000" dirty="0"/>
                  <a:t>Parallel Resonance</a:t>
                </a:r>
              </a:p>
              <a:p>
                <a:pPr lvl="1"/>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r>
                      <m:rPr>
                        <m:nor/>
                      </m:rPr>
                      <a:rPr lang="en-US" sz="1800" dirty="0"/>
                      <m:t>and</m:t>
                    </m:r>
                    <m:r>
                      <m:rPr>
                        <m:nor/>
                      </m:rPr>
                      <a:rPr lang="en-US" sz="1800" dirty="0"/>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m:rPr>
                        <m:nor/>
                      </m:rPr>
                      <a:rPr lang="en-US" sz="1800" dirty="0"/>
                      <m:t> </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oMath>
                </a14:m>
                <a:endParaRPr lang="en-US" sz="1800" dirty="0"/>
              </a:p>
              <a:p>
                <a:pPr lvl="1"/>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63826" y="1245704"/>
                <a:ext cx="11304103" cy="5215467"/>
              </a:xfrm>
              <a:blipFill>
                <a:blip r:embed="rId2"/>
                <a:stretch>
                  <a:fillRect l="-449" t="-121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66</a:t>
            </a:fld>
            <a:endParaRPr lang="en-US"/>
          </a:p>
        </p:txBody>
      </p:sp>
    </p:spTree>
    <p:extLst>
      <p:ext uri="{BB962C8B-B14F-4D97-AF65-F5344CB8AC3E}">
        <p14:creationId xmlns:p14="http://schemas.microsoft.com/office/powerpoint/2010/main" val="13093926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r>
                  <a:rPr lang="en-US" sz="2000" dirty="0"/>
                  <a:t>Complex power: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i="1">
                        <a:latin typeface="Cambria Math" panose="02040503050406030204" pitchFamily="18" charset="0"/>
                      </a:rPr>
                      <m:t>=</m:t>
                    </m:r>
                    <m:r>
                      <a:rPr lang="en-US" sz="2000" b="0" i="1" smtClean="0">
                        <a:latin typeface="Cambria Math" panose="02040503050406030204" pitchFamily="18" charset="0"/>
                      </a:rPr>
                      <m:t>𝑅</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j</m:t>
                    </m:r>
                    <m:r>
                      <a:rPr lang="en-US" sz="2000" b="0" i="1" smtClean="0">
                        <a:latin typeface="Cambria Math" panose="02040503050406030204" pitchFamily="18" charset="0"/>
                      </a:rPr>
                      <m:t>𝑋</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oMath>
                </a14:m>
                <a:r>
                  <a:rPr lang="en-US" sz="2000" dirty="0"/>
                  <a:t> is power delivered to resistor,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oMath>
                </a14:m>
                <a:r>
                  <a:rPr lang="en-US" sz="2000" dirty="0"/>
                  <a:t> is power stored in inductor and capacitor</a:t>
                </a:r>
              </a:p>
              <a:p>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𝑃</m:t>
                        </m:r>
                      </m:e>
                      <m:sub>
                        <m:r>
                          <a:rPr lang="en-US" sz="2200" b="0" i="1" smtClean="0">
                            <a:latin typeface="Cambria Math" panose="02040503050406030204" pitchFamily="18" charset="0"/>
                          </a:rPr>
                          <m:t>𝑟</m:t>
                        </m:r>
                      </m:sub>
                    </m:sSub>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𝐿</m:t>
                        </m:r>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𝐼</m:t>
                            </m:r>
                            <m:r>
                              <a:rPr lang="en-US" sz="2200" b="0" i="1" smtClean="0">
                                <a:latin typeface="Cambria Math" panose="02040503050406030204" pitchFamily="18" charset="0"/>
                                <a:ea typeface="Cambria Math" panose="02040503050406030204" pitchFamily="18" charset="0"/>
                              </a:rPr>
                              <m:t>|</m:t>
                            </m:r>
                          </m:e>
                          <m:sup>
                            <m:r>
                              <a:rPr lang="en-US" sz="2200" b="0" i="1" smtClean="0">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𝐶</m:t>
                        </m:r>
                        <m:sSup>
                          <m:sSupPr>
                            <m:ctrlPr>
                              <a:rPr lang="en-US" sz="2200" i="1">
                                <a:latin typeface="Cambria Math" panose="02040503050406030204" pitchFamily="18" charset="0"/>
                                <a:ea typeface="Cambria Math" panose="02040503050406030204" pitchFamily="18" charset="0"/>
                              </a:rPr>
                            </m:ctrlPr>
                          </m:sSupPr>
                          <m:e>
                            <m:d>
                              <m:dPr>
                                <m:begChr m:val="|"/>
                                <m:endChr m:val="|"/>
                                <m:ctrlPr>
                                  <a:rPr lang="en-US" sz="2200" b="0" i="1" smtClean="0">
                                    <a:latin typeface="Cambria Math" panose="02040503050406030204" pitchFamily="18" charset="0"/>
                                    <a:ea typeface="Cambria Math" panose="02040503050406030204" pitchFamily="18" charset="0"/>
                                  </a:rPr>
                                </m:ctrlPr>
                              </m:dPr>
                              <m:e>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𝑉</m:t>
                                    </m:r>
                                  </m:e>
                                  <m:sub>
                                    <m:r>
                                      <a:rPr lang="en-US" sz="2200" b="0" i="1" smtClean="0">
                                        <a:latin typeface="Cambria Math" panose="02040503050406030204" pitchFamily="18" charset="0"/>
                                        <a:ea typeface="Cambria Math" panose="02040503050406030204" pitchFamily="18" charset="0"/>
                                      </a:rPr>
                                      <m:t>𝑐</m:t>
                                    </m:r>
                                  </m:sub>
                                </m:sSub>
                              </m:e>
                            </m:d>
                          </m:e>
                          <m:sup>
                            <m:r>
                              <a:rPr lang="en-US" sz="2200" i="1">
                                <a:latin typeface="Cambria Math" panose="02040503050406030204" pitchFamily="18" charset="0"/>
                                <a:ea typeface="Cambria Math" panose="02040503050406030204" pitchFamily="18" charset="0"/>
                              </a:rPr>
                              <m:t>2</m:t>
                            </m:r>
                          </m:sup>
                        </m:sSup>
                      </m:num>
                      <m:den>
                        <m:r>
                          <a:rPr lang="en-US" sz="2200" i="1">
                            <a:latin typeface="Cambria Math" panose="02040503050406030204" pitchFamily="18" charset="0"/>
                          </a:rPr>
                          <m:t>2</m:t>
                        </m:r>
                      </m:den>
                    </m:f>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𝐶</m:t>
                        </m:r>
                      </m:sub>
                    </m:sSub>
                    <m:r>
                      <a:rPr lang="en-US" sz="2200" b="0" i="1" smtClean="0">
                        <a:latin typeface="Cambria Math" panose="02040503050406030204" pitchFamily="18" charset="0"/>
                        <a:ea typeface="Cambria Math" panose="02040503050406030204" pitchFamily="18" charset="0"/>
                      </a:rPr>
                      <m:t>)</m:t>
                    </m:r>
                  </m:oMath>
                </a14:m>
                <a:endParaRPr lang="en-US" sz="2200" dirty="0"/>
              </a:p>
              <a:p>
                <a14:m>
                  <m:oMath xmlns:m="http://schemas.openxmlformats.org/officeDocument/2006/math">
                    <m:r>
                      <a:rPr lang="en-US" sz="2200" b="0" i="1" smtClean="0">
                        <a:latin typeface="Cambria Math" panose="02040503050406030204" pitchFamily="18" charset="0"/>
                      </a:rPr>
                      <m:t>𝑄</m:t>
                    </m:r>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𝐿</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ea typeface="Cambria Math" panose="02040503050406030204" pitchFamily="18" charset="0"/>
                          </a:rPr>
                          <m:t>𝑅</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den>
                    </m:f>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𝐿</m:t>
                        </m:r>
                      </m:num>
                      <m:den>
                        <m:r>
                          <a:rPr lang="en-US" sz="2200" b="0" i="1" smtClean="0">
                            <a:latin typeface="Cambria Math" panose="02040503050406030204" pitchFamily="18" charset="0"/>
                            <a:ea typeface="Cambria Math" panose="02040503050406030204" pitchFamily="18" charset="0"/>
                          </a:rPr>
                          <m:t>𝑅</m:t>
                        </m:r>
                      </m:den>
                    </m:f>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num>
                      <m:den>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𝑃</m:t>
                            </m:r>
                          </m:e>
                          <m:sub>
                            <m:r>
                              <a:rPr lang="en-US" sz="2200" b="0" i="1" smtClean="0">
                                <a:latin typeface="Cambria Math" panose="02040503050406030204" pitchFamily="18" charset="0"/>
                                <a:ea typeface="Cambria Math" panose="02040503050406030204" pitchFamily="18" charset="0"/>
                              </a:rPr>
                              <m:t>𝑎</m:t>
                            </m:r>
                          </m:sub>
                        </m:sSub>
                      </m:den>
                    </m:f>
                  </m:oMath>
                </a14:m>
                <a:endParaRPr lang="en-US" sz="22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610"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67</a:t>
            </a:fld>
            <a:endParaRPr lang="en-US"/>
          </a:p>
        </p:txBody>
      </p:sp>
    </p:spTree>
    <p:extLst>
      <p:ext uri="{BB962C8B-B14F-4D97-AF65-F5344CB8AC3E}">
        <p14:creationId xmlns:p14="http://schemas.microsoft.com/office/powerpoint/2010/main" val="29309933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Exercises</a:t>
            </a:r>
          </a:p>
        </p:txBody>
      </p:sp>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r>
              <a:rPr lang="en-US" sz="2000"/>
              <a:t>Calculate wave form through bridge and after “smoothing capacitor”</a:t>
            </a:r>
          </a:p>
          <a:p>
            <a:endParaRPr lang="en-US" sz="2000"/>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68</a:t>
            </a:fld>
            <a:endParaRPr lang="en-US"/>
          </a:p>
        </p:txBody>
      </p:sp>
    </p:spTree>
    <p:extLst>
      <p:ext uri="{BB962C8B-B14F-4D97-AF65-F5344CB8AC3E}">
        <p14:creationId xmlns:p14="http://schemas.microsoft.com/office/powerpoint/2010/main" val="42942900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69</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97577" y="1766115"/>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739661" y="1448413"/>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5320320" y="1651348"/>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1207871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29339" y="1363908"/>
                <a:ext cx="10533321" cy="51750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marL="285750" indent="-285750" hangingPunct="0">
                  <a:buFont typeface="Arial" panose="020B0604020202020204" pitchFamily="34" charset="0"/>
                  <a:buChar char="•"/>
                </a:pPr>
                <a:r>
                  <a:rPr lang="en-US"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29339" y="1363908"/>
                <a:ext cx="10533321" cy="5175004"/>
              </a:xfrm>
              <a:prstGeom prst="rect">
                <a:avLst/>
              </a:prstGeom>
              <a:blipFill>
                <a:blip r:embed="rId3"/>
                <a:stretch>
                  <a:fillRect l="-964" t="-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70</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453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 name="Group 15">
            <a:extLst>
              <a:ext uri="{FF2B5EF4-FFF2-40B4-BE49-F238E27FC236}">
                <a16:creationId xmlns:a16="http://schemas.microsoft.com/office/drawing/2014/main" id="{C88C5115-3837-7844-82B2-D81D74E91B1C}"/>
              </a:ext>
            </a:extLst>
          </p:cNvPr>
          <p:cNvGrpSpPr/>
          <p:nvPr/>
        </p:nvGrpSpPr>
        <p:grpSpPr>
          <a:xfrm>
            <a:off x="7767682" y="1639870"/>
            <a:ext cx="4069468" cy="4055948"/>
            <a:chOff x="8024462" y="945092"/>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827451" y="945092"/>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470714" y="2861092"/>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375242" y="2430389"/>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9208037" y="2155692"/>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836294" y="34633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908606" y="3528964"/>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8179388" y="1632333"/>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10109531" y="385074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10098384" y="31284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10028947" y="3239832"/>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10021057" y="3860504"/>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10019632" y="4467523"/>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10115966" y="391932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691954" y="2137885"/>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9152660" y="2167934"/>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699297" y="2693471"/>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811883" y="384004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748096" y="4620040"/>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834146" y="383464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821945" y="138615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9168959" y="312628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924513" y="2464008"/>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842618" y="13443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348253" y="27839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9150511" y="318321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435662" y="3180812"/>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9232924" y="2827704"/>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9077671" y="3975486"/>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906460" y="2082980"/>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8180187" y="3189523"/>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8024462" y="1837819"/>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302793" y="4089249"/>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10164534" y="2845008"/>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10173082" y="28405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1009573" y="159101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951567" y="2283228"/>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339953" y="3323436"/>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655588" y="2512373"/>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626194" y="3607845"/>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675562" y="4236764"/>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1007731" y="2299145"/>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1005583" y="4074281"/>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396672" y="3862677"/>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8629705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71</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918167"/>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72</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438492" y="4178995"/>
                <a:ext cx="5184571" cy="1323439"/>
              </a:xfrm>
              <a:prstGeom prst="rect">
                <a:avLst/>
              </a:prstGeom>
              <a:noFill/>
            </p:spPr>
            <p:txBody>
              <a:bodyPr wrap="square" rtlCol="0">
                <a:spAutoFit/>
              </a:bodyPr>
              <a:lstStyle/>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endParaRPr lang="en-US" sz="2000" dirty="0"/>
              </a:p>
              <a:p>
                <a:pPr marL="342900" indent="-342900">
                  <a:buFont typeface="+mj-lt"/>
                  <a:buAutoNum type="arabicPeriod"/>
                </a:pPr>
                <a:r>
                  <a:rPr lang="en-US" sz="2000" dirty="0"/>
                  <a:t>With no input, VCO out is about 1360Hz</a:t>
                </a:r>
              </a:p>
              <a:p>
                <a:pPr marL="342900"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438492" y="4178995"/>
                <a:ext cx="5184571" cy="1323439"/>
              </a:xfrm>
              <a:prstGeom prst="rect">
                <a:avLst/>
              </a:prstGeom>
              <a:blipFill>
                <a:blip r:embed="rId3"/>
                <a:stretch>
                  <a:fillRect l="-1222" t="-1905" b="-7619"/>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457155" y="1250027"/>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73</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650" y="2127612"/>
            <a:ext cx="4401457" cy="37340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3066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275795"/>
            <a:ext cx="10515600" cy="869909"/>
          </a:xfrm>
        </p:spPr>
        <p:txBody>
          <a:bodyPr/>
          <a:lstStyle/>
          <a:p>
            <a:pPr algn="ctr"/>
            <a:r>
              <a:rPr lang="en-US"/>
              <a:t>Misc-1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75</a:t>
            </a:fld>
            <a:endParaRPr lang="en-US"/>
          </a:p>
        </p:txBody>
      </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2856050" y="1516339"/>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𝑉</m:t>
                        </m:r>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den>
                    </m:f>
                    <m:r>
                      <a:rPr lang="en-US" sz="1800" b="0" i="1" smtClean="0">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oMath>
                </a14:m>
                <a:endParaRPr lang="en-US" sz="1800"/>
              </a:p>
              <a:p>
                <a:pPr>
                  <a:spcBef>
                    <a:spcPts val="400"/>
                  </a:spcBef>
                </a:pPr>
                <a:endParaRPr lang="en-US" sz="1800"/>
              </a:p>
              <a:p>
                <a:pPr>
                  <a:spcBef>
                    <a:spcPts val="400"/>
                  </a:spcBef>
                </a:pPr>
                <a:endParaRPr lang="en-US" sz="1800"/>
              </a:p>
              <a:p>
                <a:pPr>
                  <a:spcBef>
                    <a:spcPts val="400"/>
                  </a:spcBef>
                </a:pPr>
                <a:endParaRPr lang="en-US" sz="1800"/>
              </a:p>
              <a:p>
                <a:pPr>
                  <a:spcBef>
                    <a:spcPts val="400"/>
                  </a:spcBef>
                </a:pPr>
                <a:endParaRPr lang="en-US" sz="1800"/>
              </a:p>
              <a:p>
                <a:pPr>
                  <a:spcBef>
                    <a:spcPts val="400"/>
                  </a:spcBef>
                </a:pPr>
                <a:endParaRPr lang="en-US" sz="1800"/>
              </a:p>
              <a:p>
                <a:pPr>
                  <a:spcBef>
                    <a:spcPts val="400"/>
                  </a:spcBef>
                </a:pP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𝑉</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r>
                      <a:rPr lang="en-US" sz="1800" b="0" i="1" smtClean="0">
                        <a:latin typeface="Cambria Math" panose="02040503050406030204" pitchFamily="18" charset="0"/>
                      </a:rPr>
                      <m:t>𝐶</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𝑉</m:t>
                        </m:r>
                      </m:e>
                      <m:sup>
                        <m:r>
                          <a:rPr lang="en-US" sz="1800" b="0" i="1" smtClean="0">
                            <a:latin typeface="Cambria Math" panose="02040503050406030204" pitchFamily="18" charset="0"/>
                          </a:rPr>
                          <m:t>′</m:t>
                        </m:r>
                      </m:sup>
                    </m:sSup>
                  </m:oMath>
                </a14:m>
                <a:r>
                  <a:rPr lang="en-US" sz="180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𝑅𝐶</m:t>
                    </m:r>
                  </m:oMath>
                </a14:m>
                <a:r>
                  <a:rPr lang="en-US" sz="1800"/>
                  <a:t>, </a:t>
                </a:r>
              </a:p>
              <a:p>
                <a:pPr marL="0" indent="0">
                  <a:spcBef>
                    <a:spcPts val="400"/>
                  </a:spcBef>
                  <a:buNone/>
                </a:pPr>
                <a:endParaRPr lang="en-US" sz="1800"/>
              </a:p>
              <a:p>
                <a:pPr marL="0" indent="0">
                  <a:spcBef>
                    <a:spcPts val="400"/>
                  </a:spcBef>
                  <a:buNone/>
                </a:pPr>
                <a:endParaRPr lang="en-US" sz="1800"/>
              </a:p>
              <a:p>
                <a:pPr marL="0" indent="0">
                  <a:spcBef>
                    <a:spcPts val="400"/>
                  </a:spcBef>
                  <a:buNone/>
                </a:pPr>
                <a:endParaRPr lang="en-US" sz="1800"/>
              </a:p>
              <a:p>
                <a:pPr marL="0" indent="0">
                  <a:spcBef>
                    <a:spcPts val="400"/>
                  </a:spcBef>
                  <a:buNone/>
                </a:pPr>
                <a:endParaRPr lang="en-US" sz="1800"/>
              </a:p>
              <a:p>
                <a:pPr marL="0" indent="0">
                  <a:spcBef>
                    <a:spcPts val="400"/>
                  </a:spcBef>
                  <a:buNone/>
                </a:pPr>
                <a:endParaRPr lang="en-US" sz="1800"/>
              </a:p>
              <a:p>
                <a:pPr>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sSup>
                      <m:sSupPr>
                        <m:ctrlPr>
                          <a:rPr lang="en-US" sz="1800" i="1" smtClean="0">
                            <a:latin typeface="Cambria Math" panose="02040503050406030204" pitchFamily="18" charset="0"/>
                          </a:rPr>
                        </m:ctrlPr>
                      </m:sSup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𝑅</m:t>
                            </m:r>
                          </m:sub>
                        </m:sSub>
                      </m:e>
                      <m:sup>
                        <m:r>
                          <a:rPr lang="en-US" sz="1800" b="0" i="1" smtClean="0">
                            <a:latin typeface="Cambria Math" panose="02040503050406030204" pitchFamily="18" charset="0"/>
                          </a:rPr>
                          <m:t>′</m:t>
                        </m:r>
                      </m:sup>
                    </m:sSup>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=0</m:t>
                    </m:r>
                  </m:oMath>
                </a14:m>
                <a:endParaRPr lang="en-US" sz="180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𝑟</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𝐿</m:t>
                        </m:r>
                      </m:sub>
                    </m:sSub>
                  </m:oMath>
                </a14:m>
                <a:endParaRPr lang="en-US" sz="1800"/>
              </a:p>
              <a:p>
                <a:pPr>
                  <a:spcBef>
                    <a:spcPts val="400"/>
                  </a:spcBef>
                </a:pPr>
                <a:endParaRPr lang="en-US" sz="180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2856050" y="1516339"/>
                <a:ext cx="4984871" cy="5015222"/>
              </a:xfrm>
              <a:prstGeom prst="rect">
                <a:avLst/>
              </a:prstGeom>
              <a:blipFill>
                <a:blip r:embed="rId2"/>
                <a:stretch>
                  <a:fillRect l="-1018"/>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F714FD22-9ECE-4E4C-87F9-B18B69E65C4F}"/>
              </a:ext>
            </a:extLst>
          </p:cNvPr>
          <p:cNvGrpSpPr/>
          <p:nvPr/>
        </p:nvGrpSpPr>
        <p:grpSpPr>
          <a:xfrm>
            <a:off x="220805" y="1556577"/>
            <a:ext cx="2009482" cy="1246093"/>
            <a:chOff x="8583702" y="2106883"/>
            <a:chExt cx="2009482" cy="1246093"/>
          </a:xfrm>
        </p:grpSpPr>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9745764" y="2106883"/>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9743416" y="2653180"/>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9743416" y="3200576"/>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9432037" y="2327973"/>
              <a:ext cx="361741" cy="307777"/>
            </a:xfrm>
            <a:prstGeom prst="rect">
              <a:avLst/>
            </a:prstGeom>
            <a:noFill/>
          </p:spPr>
          <p:txBody>
            <a:bodyPr wrap="square" rtlCol="0">
              <a:spAutoFit/>
            </a:bodyPr>
            <a:lstStyle/>
            <a:p>
              <a:r>
                <a:rPr lang="en-US" sz="1400"/>
                <a:t>C</a:t>
              </a:r>
              <a:r>
                <a:rPr lang="en-US" sz="1400" baseline="-2500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9432037" y="2851924"/>
              <a:ext cx="361741" cy="307777"/>
            </a:xfrm>
            <a:prstGeom prst="rect">
              <a:avLst/>
            </a:prstGeom>
            <a:noFill/>
          </p:spPr>
          <p:txBody>
            <a:bodyPr wrap="square" rtlCol="0">
              <a:spAutoFit/>
            </a:bodyPr>
            <a:lstStyle/>
            <a:p>
              <a:r>
                <a:rPr lang="en-US" sz="1400"/>
                <a:t>C</a:t>
              </a:r>
              <a:r>
                <a:rPr lang="en-US" sz="1400" baseline="-25000"/>
                <a:t>2</a:t>
              </a:r>
            </a:p>
          </p:txBody>
        </p:sp>
        <p:sp>
          <p:nvSpPr>
            <p:cNvPr id="75" name="TextBox 74">
              <a:extLst>
                <a:ext uri="{FF2B5EF4-FFF2-40B4-BE49-F238E27FC236}">
                  <a16:creationId xmlns:a16="http://schemas.microsoft.com/office/drawing/2014/main" id="{AC8DC49A-BC54-AC4B-A485-6AC1D914EEB5}"/>
                </a:ext>
              </a:extLst>
            </p:cNvPr>
            <p:cNvSpPr txBox="1"/>
            <p:nvPr/>
          </p:nvSpPr>
          <p:spPr>
            <a:xfrm>
              <a:off x="10231443" y="2878137"/>
              <a:ext cx="361741" cy="307777"/>
            </a:xfrm>
            <a:prstGeom prst="rect">
              <a:avLst/>
            </a:prstGeom>
            <a:noFill/>
          </p:spPr>
          <p:txBody>
            <a:bodyPr wrap="square" rtlCol="0">
              <a:spAutoFit/>
            </a:bodyPr>
            <a:lstStyle/>
            <a:p>
              <a:r>
                <a:rPr lang="en-US" sz="1400"/>
                <a:t>V</a:t>
              </a:r>
              <a:endParaRPr lang="en-US" sz="1400" baseline="-2500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9699958" y="2156252"/>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9699766" y="2723225"/>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3" name="Group 206">
              <a:extLst>
                <a:ext uri="{FF2B5EF4-FFF2-40B4-BE49-F238E27FC236}">
                  <a16:creationId xmlns:a16="http://schemas.microsoft.com/office/drawing/2014/main" id="{6F730AA1-D999-A443-81CC-77F30A1BEC61}"/>
                </a:ext>
              </a:extLst>
            </p:cNvPr>
            <p:cNvGrpSpPr>
              <a:grpSpLocks/>
            </p:cNvGrpSpPr>
            <p:nvPr/>
          </p:nvGrpSpPr>
          <p:grpSpPr bwMode="auto">
            <a:xfrm>
              <a:off x="8995317" y="2294088"/>
              <a:ext cx="304800" cy="762000"/>
              <a:chOff x="4224" y="2400"/>
              <a:chExt cx="192" cy="480"/>
            </a:xfrm>
          </p:grpSpPr>
          <p:sp>
            <p:nvSpPr>
              <p:cNvPr id="234" name="Oval 20">
                <a:extLst>
                  <a:ext uri="{FF2B5EF4-FFF2-40B4-BE49-F238E27FC236}">
                    <a16:creationId xmlns:a16="http://schemas.microsoft.com/office/drawing/2014/main" id="{6B1C9473-AE25-FF4D-BAB3-C847B77ABCCE}"/>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35" name="Line 21">
                <a:extLst>
                  <a:ext uri="{FF2B5EF4-FFF2-40B4-BE49-F238E27FC236}">
                    <a16:creationId xmlns:a16="http://schemas.microsoft.com/office/drawing/2014/main" id="{0C9756CB-C443-F947-ABB9-3F9C5C22D193}"/>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22">
                <a:extLst>
                  <a:ext uri="{FF2B5EF4-FFF2-40B4-BE49-F238E27FC236}">
                    <a16:creationId xmlns:a16="http://schemas.microsoft.com/office/drawing/2014/main" id="{D8E09B94-5E1F-654A-A863-ABB09464EA19}"/>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23">
                <a:extLst>
                  <a:ext uri="{FF2B5EF4-FFF2-40B4-BE49-F238E27FC236}">
                    <a16:creationId xmlns:a16="http://schemas.microsoft.com/office/drawing/2014/main" id="{68363B88-1DD5-BD4A-96D6-D463C095C1A0}"/>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24">
                <a:extLst>
                  <a:ext uri="{FF2B5EF4-FFF2-40B4-BE49-F238E27FC236}">
                    <a16:creationId xmlns:a16="http://schemas.microsoft.com/office/drawing/2014/main" id="{28B4E043-55F8-B044-95F8-A6452DA72D46}"/>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25">
                <a:extLst>
                  <a:ext uri="{FF2B5EF4-FFF2-40B4-BE49-F238E27FC236}">
                    <a16:creationId xmlns:a16="http://schemas.microsoft.com/office/drawing/2014/main" id="{A00EF38D-091E-A64D-BA29-2F578814B2BB}"/>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40" name="TextBox 239">
              <a:extLst>
                <a:ext uri="{FF2B5EF4-FFF2-40B4-BE49-F238E27FC236}">
                  <a16:creationId xmlns:a16="http://schemas.microsoft.com/office/drawing/2014/main" id="{4B34D152-7E24-BE4D-A534-B15CC13CA41C}"/>
                </a:ext>
              </a:extLst>
            </p:cNvPr>
            <p:cNvSpPr txBox="1"/>
            <p:nvPr/>
          </p:nvSpPr>
          <p:spPr>
            <a:xfrm>
              <a:off x="8583702" y="2520714"/>
              <a:ext cx="361741" cy="307777"/>
            </a:xfrm>
            <a:prstGeom prst="rect">
              <a:avLst/>
            </a:prstGeom>
            <a:noFill/>
          </p:spPr>
          <p:txBody>
            <a:bodyPr wrap="square" rtlCol="0">
              <a:spAutoFit/>
            </a:bodyPr>
            <a:lstStyle/>
            <a:p>
              <a:r>
                <a:rPr lang="en-US" sz="1400"/>
                <a:t>V</a:t>
              </a:r>
              <a:r>
                <a:rPr lang="en-US" sz="1400" baseline="-25000"/>
                <a:t>i</a:t>
              </a:r>
            </a:p>
          </p:txBody>
        </p:sp>
        <p:cxnSp>
          <p:nvCxnSpPr>
            <p:cNvPr id="241" name="Straight Connector 240">
              <a:extLst>
                <a:ext uri="{FF2B5EF4-FFF2-40B4-BE49-F238E27FC236}">
                  <a16:creationId xmlns:a16="http://schemas.microsoft.com/office/drawing/2014/main" id="{9FF84EAD-22C9-6F4D-ABA6-18EEA577E4E0}"/>
                </a:ext>
              </a:extLst>
            </p:cNvPr>
            <p:cNvCxnSpPr>
              <a:cxnSpLocks/>
            </p:cNvCxnSpPr>
            <p:nvPr/>
          </p:nvCxnSpPr>
          <p:spPr>
            <a:xfrm>
              <a:off x="9145021" y="2172165"/>
              <a:ext cx="65608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78CF42BD-BB7F-174D-A392-63ED2CDAABA1}"/>
                </a:ext>
              </a:extLst>
            </p:cNvPr>
            <p:cNvCxnSpPr>
              <a:cxnSpLocks/>
            </p:cNvCxnSpPr>
            <p:nvPr/>
          </p:nvCxnSpPr>
          <p:spPr>
            <a:xfrm>
              <a:off x="9167251" y="3275000"/>
              <a:ext cx="65608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AA3B26CE-1FEA-934D-B3AF-1347F52F9000}"/>
                </a:ext>
              </a:extLst>
            </p:cNvPr>
            <p:cNvCxnSpPr>
              <a:cxnSpLocks/>
            </p:cNvCxnSpPr>
            <p:nvPr/>
          </p:nvCxnSpPr>
          <p:spPr>
            <a:xfrm>
              <a:off x="9833137" y="273667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8F3E9698-ACC8-A640-862E-4DA37B53A422}"/>
                </a:ext>
              </a:extLst>
            </p:cNvPr>
            <p:cNvCxnSpPr>
              <a:cxnSpLocks/>
            </p:cNvCxnSpPr>
            <p:nvPr/>
          </p:nvCxnSpPr>
          <p:spPr>
            <a:xfrm>
              <a:off x="9837620" y="3265588"/>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1" name="Group 13">
              <a:extLst>
                <a:ext uri="{FF2B5EF4-FFF2-40B4-BE49-F238E27FC236}">
                  <a16:creationId xmlns:a16="http://schemas.microsoft.com/office/drawing/2014/main" id="{530D8DE2-7F12-9B41-BF8C-AC34FC75BE3E}"/>
                </a:ext>
              </a:extLst>
            </p:cNvPr>
            <p:cNvGrpSpPr>
              <a:grpSpLocks noChangeAspect="1"/>
            </p:cNvGrpSpPr>
            <p:nvPr/>
          </p:nvGrpSpPr>
          <p:grpSpPr bwMode="auto">
            <a:xfrm>
              <a:off x="10220892" y="2662693"/>
              <a:ext cx="152400" cy="152400"/>
              <a:chOff x="1344" y="2064"/>
              <a:chExt cx="192" cy="192"/>
            </a:xfrm>
          </p:grpSpPr>
          <p:sp>
            <p:nvSpPr>
              <p:cNvPr id="352" name="Oval 14">
                <a:extLst>
                  <a:ext uri="{FF2B5EF4-FFF2-40B4-BE49-F238E27FC236}">
                    <a16:creationId xmlns:a16="http://schemas.microsoft.com/office/drawing/2014/main" id="{DEA1A9EC-5A3B-AF43-A887-39C94F753AC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3" name="Rectangle 15">
                <a:extLst>
                  <a:ext uri="{FF2B5EF4-FFF2-40B4-BE49-F238E27FC236}">
                    <a16:creationId xmlns:a16="http://schemas.microsoft.com/office/drawing/2014/main" id="{8057098B-6969-2D46-B30E-160792AAAE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4" name="Group 13">
              <a:extLst>
                <a:ext uri="{FF2B5EF4-FFF2-40B4-BE49-F238E27FC236}">
                  <a16:creationId xmlns:a16="http://schemas.microsoft.com/office/drawing/2014/main" id="{7169E381-113A-944D-8944-1A0463B9BA8D}"/>
                </a:ext>
              </a:extLst>
            </p:cNvPr>
            <p:cNvGrpSpPr>
              <a:grpSpLocks noChangeAspect="1"/>
            </p:cNvGrpSpPr>
            <p:nvPr/>
          </p:nvGrpSpPr>
          <p:grpSpPr bwMode="auto">
            <a:xfrm>
              <a:off x="10238822" y="3191609"/>
              <a:ext cx="152400" cy="152400"/>
              <a:chOff x="1344" y="2064"/>
              <a:chExt cx="192" cy="192"/>
            </a:xfrm>
          </p:grpSpPr>
          <p:sp>
            <p:nvSpPr>
              <p:cNvPr id="355" name="Oval 14">
                <a:extLst>
                  <a:ext uri="{FF2B5EF4-FFF2-40B4-BE49-F238E27FC236}">
                    <a16:creationId xmlns:a16="http://schemas.microsoft.com/office/drawing/2014/main" id="{B5126350-6B37-2A4C-A277-CE9660E2CF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07EE13E1-A0B6-104F-964F-9550615DEE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7" name="Straight Connector 356">
              <a:extLst>
                <a:ext uri="{FF2B5EF4-FFF2-40B4-BE49-F238E27FC236}">
                  <a16:creationId xmlns:a16="http://schemas.microsoft.com/office/drawing/2014/main" id="{7CFE80D5-57D4-0245-8446-BF79DAAD069C}"/>
                </a:ext>
              </a:extLst>
            </p:cNvPr>
            <p:cNvCxnSpPr>
              <a:cxnSpLocks/>
            </p:cNvCxnSpPr>
            <p:nvPr/>
          </p:nvCxnSpPr>
          <p:spPr>
            <a:xfrm>
              <a:off x="9151388" y="2158718"/>
              <a:ext cx="0" cy="357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A7385713-A76D-AE4D-A7DE-B8906F6EA819}"/>
                </a:ext>
              </a:extLst>
            </p:cNvPr>
            <p:cNvCxnSpPr>
              <a:cxnSpLocks/>
            </p:cNvCxnSpPr>
            <p:nvPr/>
          </p:nvCxnSpPr>
          <p:spPr>
            <a:xfrm>
              <a:off x="9155871" y="2916233"/>
              <a:ext cx="0" cy="357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98EF44E7-1D56-CE4E-99E8-56AAEFDD784E}"/>
              </a:ext>
            </a:extLst>
          </p:cNvPr>
          <p:cNvGrpSpPr/>
          <p:nvPr/>
        </p:nvGrpSpPr>
        <p:grpSpPr>
          <a:xfrm>
            <a:off x="242046" y="3090070"/>
            <a:ext cx="1701511" cy="1184326"/>
            <a:chOff x="7562025" y="2070714"/>
            <a:chExt cx="1701511" cy="1184326"/>
          </a:xfrm>
        </p:grpSpPr>
        <p:cxnSp>
          <p:nvCxnSpPr>
            <p:cNvPr id="190" name="Straight Arrow Connector 189">
              <a:extLst>
                <a:ext uri="{FF2B5EF4-FFF2-40B4-BE49-F238E27FC236}">
                  <a16:creationId xmlns:a16="http://schemas.microsoft.com/office/drawing/2014/main" id="{B940CB39-8FB5-2F47-9C00-D4548B1973C9}"/>
                </a:ext>
              </a:extLst>
            </p:cNvPr>
            <p:cNvCxnSpPr>
              <a:cxnSpLocks/>
            </p:cNvCxnSpPr>
            <p:nvPr/>
          </p:nvCxnSpPr>
          <p:spPr>
            <a:xfrm flipV="1">
              <a:off x="8084867" y="2371957"/>
              <a:ext cx="501190"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92" name="TextBox 191">
              <a:extLst>
                <a:ext uri="{FF2B5EF4-FFF2-40B4-BE49-F238E27FC236}">
                  <a16:creationId xmlns:a16="http://schemas.microsoft.com/office/drawing/2014/main" id="{B28981CB-4F99-094D-886F-DA472FEC0AC3}"/>
                </a:ext>
              </a:extLst>
            </p:cNvPr>
            <p:cNvSpPr txBox="1"/>
            <p:nvPr/>
          </p:nvSpPr>
          <p:spPr>
            <a:xfrm>
              <a:off x="8196378" y="2070714"/>
              <a:ext cx="432586" cy="307777"/>
            </a:xfrm>
            <a:prstGeom prst="rect">
              <a:avLst/>
            </a:prstGeom>
            <a:noFill/>
          </p:spPr>
          <p:txBody>
            <a:bodyPr wrap="square" rtlCol="0">
              <a:spAutoFit/>
            </a:bodyPr>
            <a:lstStyle/>
            <a:p>
              <a:r>
                <a:rPr lang="en-US" sz="1400" err="1"/>
                <a:t>i</a:t>
              </a:r>
              <a:endParaRPr lang="en-US" sz="1400" baseline="-25000"/>
            </a:p>
          </p:txBody>
        </p:sp>
        <p:cxnSp>
          <p:nvCxnSpPr>
            <p:cNvPr id="203" name="Straight Connector 202">
              <a:extLst>
                <a:ext uri="{FF2B5EF4-FFF2-40B4-BE49-F238E27FC236}">
                  <a16:creationId xmlns:a16="http://schemas.microsoft.com/office/drawing/2014/main" id="{A705D68A-42BE-FA4A-976A-301CBE2A6D09}"/>
                </a:ext>
              </a:extLst>
            </p:cNvPr>
            <p:cNvCxnSpPr>
              <a:cxnSpLocks/>
            </p:cNvCxnSpPr>
            <p:nvPr/>
          </p:nvCxnSpPr>
          <p:spPr>
            <a:xfrm>
              <a:off x="8007418" y="2506858"/>
              <a:ext cx="65608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60" name="Group 346">
              <a:extLst>
                <a:ext uri="{FF2B5EF4-FFF2-40B4-BE49-F238E27FC236}">
                  <a16:creationId xmlns:a16="http://schemas.microsoft.com/office/drawing/2014/main" id="{D9275CA1-1E46-7A46-82C2-4519BFF09A2D}"/>
                </a:ext>
              </a:extLst>
            </p:cNvPr>
            <p:cNvGrpSpPr>
              <a:grpSpLocks/>
            </p:cNvGrpSpPr>
            <p:nvPr/>
          </p:nvGrpSpPr>
          <p:grpSpPr bwMode="auto">
            <a:xfrm>
              <a:off x="7911574" y="2499512"/>
              <a:ext cx="191688" cy="750848"/>
              <a:chOff x="5012" y="1930"/>
              <a:chExt cx="346" cy="576"/>
            </a:xfrm>
          </p:grpSpPr>
          <p:grpSp>
            <p:nvGrpSpPr>
              <p:cNvPr id="361" name="Group 135">
                <a:extLst>
                  <a:ext uri="{FF2B5EF4-FFF2-40B4-BE49-F238E27FC236}">
                    <a16:creationId xmlns:a16="http://schemas.microsoft.com/office/drawing/2014/main" id="{94CA0D13-30F0-D246-832E-7F23F367C180}"/>
                  </a:ext>
                </a:extLst>
              </p:cNvPr>
              <p:cNvGrpSpPr>
                <a:grpSpLocks/>
              </p:cNvGrpSpPr>
              <p:nvPr/>
            </p:nvGrpSpPr>
            <p:grpSpPr bwMode="auto">
              <a:xfrm>
                <a:off x="5012" y="1930"/>
                <a:ext cx="346" cy="576"/>
                <a:chOff x="2707" y="2736"/>
                <a:chExt cx="346" cy="576"/>
              </a:xfrm>
            </p:grpSpPr>
            <p:sp>
              <p:nvSpPr>
                <p:cNvPr id="363" name="Line 136">
                  <a:extLst>
                    <a:ext uri="{FF2B5EF4-FFF2-40B4-BE49-F238E27FC236}">
                      <a16:creationId xmlns:a16="http://schemas.microsoft.com/office/drawing/2014/main" id="{4717E113-6410-6D44-A44B-79395A1831E3}"/>
                    </a:ext>
                  </a:extLst>
                </p:cNvPr>
                <p:cNvSpPr>
                  <a:spLocks noChangeShapeType="1"/>
                </p:cNvSpPr>
                <p:nvPr/>
              </p:nvSpPr>
              <p:spPr bwMode="auto">
                <a:xfrm>
                  <a:off x="2707" y="296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Line 137">
                  <a:extLst>
                    <a:ext uri="{FF2B5EF4-FFF2-40B4-BE49-F238E27FC236}">
                      <a16:creationId xmlns:a16="http://schemas.microsoft.com/office/drawing/2014/main" id="{1454EEA3-3543-DC45-A5AD-E5C48AF231EC}"/>
                    </a:ext>
                  </a:extLst>
                </p:cNvPr>
                <p:cNvSpPr>
                  <a:spLocks noChangeShapeType="1"/>
                </p:cNvSpPr>
                <p:nvPr/>
              </p:nvSpPr>
              <p:spPr bwMode="auto">
                <a:xfrm>
                  <a:off x="2880" y="273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5" name="Line 138">
                  <a:extLst>
                    <a:ext uri="{FF2B5EF4-FFF2-40B4-BE49-F238E27FC236}">
                      <a16:creationId xmlns:a16="http://schemas.microsoft.com/office/drawing/2014/main" id="{B53FED99-53D5-664C-AA26-48EAA0503461}"/>
                    </a:ext>
                  </a:extLst>
                </p:cNvPr>
                <p:cNvSpPr>
                  <a:spLocks noChangeShapeType="1"/>
                </p:cNvSpPr>
                <p:nvPr/>
              </p:nvSpPr>
              <p:spPr bwMode="auto">
                <a:xfrm>
                  <a:off x="2880" y="30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6" name="Line 139">
                  <a:extLst>
                    <a:ext uri="{FF2B5EF4-FFF2-40B4-BE49-F238E27FC236}">
                      <a16:creationId xmlns:a16="http://schemas.microsoft.com/office/drawing/2014/main" id="{7E1FD774-397D-5545-BC24-DF27D2E34E26}"/>
                    </a:ext>
                  </a:extLst>
                </p:cNvPr>
                <p:cNvSpPr>
                  <a:spLocks noChangeShapeType="1"/>
                </p:cNvSpPr>
                <p:nvPr/>
              </p:nvSpPr>
              <p:spPr bwMode="auto">
                <a:xfrm>
                  <a:off x="2707" y="3024"/>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2" name="Freeform 345">
                <a:extLst>
                  <a:ext uri="{FF2B5EF4-FFF2-40B4-BE49-F238E27FC236}">
                    <a16:creationId xmlns:a16="http://schemas.microsoft.com/office/drawing/2014/main" id="{4E19CB67-DB73-7245-B95F-1494E3D42F6D}"/>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67" name="TextBox 366">
              <a:extLst>
                <a:ext uri="{FF2B5EF4-FFF2-40B4-BE49-F238E27FC236}">
                  <a16:creationId xmlns:a16="http://schemas.microsoft.com/office/drawing/2014/main" id="{B291A2A9-34AF-744A-8BED-02CCBEDA9507}"/>
                </a:ext>
              </a:extLst>
            </p:cNvPr>
            <p:cNvSpPr txBox="1"/>
            <p:nvPr/>
          </p:nvSpPr>
          <p:spPr>
            <a:xfrm>
              <a:off x="7562025" y="2699409"/>
              <a:ext cx="444980" cy="307777"/>
            </a:xfrm>
            <a:prstGeom prst="rect">
              <a:avLst/>
            </a:prstGeom>
            <a:noFill/>
          </p:spPr>
          <p:txBody>
            <a:bodyPr wrap="square" rtlCol="0">
              <a:spAutoFit/>
            </a:bodyPr>
            <a:lstStyle/>
            <a:p>
              <a:r>
                <a:rPr lang="en-US" sz="1400"/>
                <a:t>C</a:t>
              </a:r>
            </a:p>
          </p:txBody>
        </p:sp>
        <p:sp>
          <p:nvSpPr>
            <p:cNvPr id="368" name="Freeform 12">
              <a:extLst>
                <a:ext uri="{FF2B5EF4-FFF2-40B4-BE49-F238E27FC236}">
                  <a16:creationId xmlns:a16="http://schemas.microsoft.com/office/drawing/2014/main" id="{94B70A9A-8DD7-354B-A3C0-421DD7FE961C}"/>
                </a:ext>
              </a:extLst>
            </p:cNvPr>
            <p:cNvSpPr>
              <a:spLocks noChangeAspect="1"/>
            </p:cNvSpPr>
            <p:nvPr/>
          </p:nvSpPr>
          <p:spPr bwMode="auto">
            <a:xfrm>
              <a:off x="8566535" y="2506858"/>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9" name="TextBox 368">
              <a:extLst>
                <a:ext uri="{FF2B5EF4-FFF2-40B4-BE49-F238E27FC236}">
                  <a16:creationId xmlns:a16="http://schemas.microsoft.com/office/drawing/2014/main" id="{91843ED8-9A5E-2149-A182-EBAC8034DE71}"/>
                </a:ext>
              </a:extLst>
            </p:cNvPr>
            <p:cNvSpPr txBox="1"/>
            <p:nvPr/>
          </p:nvSpPr>
          <p:spPr>
            <a:xfrm>
              <a:off x="8326165" y="2697002"/>
              <a:ext cx="379163" cy="382920"/>
            </a:xfrm>
            <a:prstGeom prst="rect">
              <a:avLst/>
            </a:prstGeom>
            <a:noFill/>
          </p:spPr>
          <p:txBody>
            <a:bodyPr wrap="square" rtlCol="0">
              <a:spAutoFit/>
            </a:bodyPr>
            <a:lstStyle/>
            <a:p>
              <a:r>
                <a:rPr lang="en-US" sz="1400"/>
                <a:t>R</a:t>
              </a:r>
              <a:endParaRPr lang="en-US" sz="1400" baseline="-25000"/>
            </a:p>
          </p:txBody>
        </p:sp>
        <p:cxnSp>
          <p:nvCxnSpPr>
            <p:cNvPr id="370" name="Straight Connector 369">
              <a:extLst>
                <a:ext uri="{FF2B5EF4-FFF2-40B4-BE49-F238E27FC236}">
                  <a16:creationId xmlns:a16="http://schemas.microsoft.com/office/drawing/2014/main" id="{F7295CAF-5562-1544-8BD5-F7CF6D78A253}"/>
                </a:ext>
              </a:extLst>
            </p:cNvPr>
            <p:cNvCxnSpPr>
              <a:cxnSpLocks/>
            </p:cNvCxnSpPr>
            <p:nvPr/>
          </p:nvCxnSpPr>
          <p:spPr>
            <a:xfrm>
              <a:off x="7999751" y="3236913"/>
              <a:ext cx="65608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7BFC2840-BF7F-3F48-9967-8F9DA998E75F}"/>
                </a:ext>
              </a:extLst>
            </p:cNvPr>
            <p:cNvCxnSpPr>
              <a:cxnSpLocks/>
            </p:cNvCxnSpPr>
            <p:nvPr/>
          </p:nvCxnSpPr>
          <p:spPr>
            <a:xfrm>
              <a:off x="8638371" y="3072160"/>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72" name="TextBox 371">
              <a:extLst>
                <a:ext uri="{FF2B5EF4-FFF2-40B4-BE49-F238E27FC236}">
                  <a16:creationId xmlns:a16="http://schemas.microsoft.com/office/drawing/2014/main" id="{218458C1-B99A-4245-8CF9-AB6CDD665EC5}"/>
                </a:ext>
              </a:extLst>
            </p:cNvPr>
            <p:cNvSpPr txBox="1"/>
            <p:nvPr/>
          </p:nvSpPr>
          <p:spPr>
            <a:xfrm>
              <a:off x="8901795" y="2696817"/>
              <a:ext cx="361741" cy="307777"/>
            </a:xfrm>
            <a:prstGeom prst="rect">
              <a:avLst/>
            </a:prstGeom>
            <a:noFill/>
          </p:spPr>
          <p:txBody>
            <a:bodyPr wrap="square" rtlCol="0">
              <a:spAutoFit/>
            </a:bodyPr>
            <a:lstStyle/>
            <a:p>
              <a:r>
                <a:rPr lang="en-US" sz="1400"/>
                <a:t>V</a:t>
              </a:r>
              <a:endParaRPr lang="en-US" sz="1400" baseline="-25000"/>
            </a:p>
          </p:txBody>
        </p:sp>
        <p:cxnSp>
          <p:nvCxnSpPr>
            <p:cNvPr id="373" name="Straight Arrow Connector 372">
              <a:extLst>
                <a:ext uri="{FF2B5EF4-FFF2-40B4-BE49-F238E27FC236}">
                  <a16:creationId xmlns:a16="http://schemas.microsoft.com/office/drawing/2014/main" id="{C73A3DA8-C73D-9D46-8478-6AC33C17FD4A}"/>
                </a:ext>
              </a:extLst>
            </p:cNvPr>
            <p:cNvCxnSpPr>
              <a:cxnSpLocks/>
            </p:cNvCxnSpPr>
            <p:nvPr/>
          </p:nvCxnSpPr>
          <p:spPr>
            <a:xfrm flipH="1">
              <a:off x="8668285" y="2504867"/>
              <a:ext cx="38748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4" name="Straight Arrow Connector 373">
              <a:extLst>
                <a:ext uri="{FF2B5EF4-FFF2-40B4-BE49-F238E27FC236}">
                  <a16:creationId xmlns:a16="http://schemas.microsoft.com/office/drawing/2014/main" id="{14DEFCFB-8079-ED48-9642-2213BC56E0B9}"/>
                </a:ext>
              </a:extLst>
            </p:cNvPr>
            <p:cNvCxnSpPr>
              <a:cxnSpLocks/>
            </p:cNvCxnSpPr>
            <p:nvPr/>
          </p:nvCxnSpPr>
          <p:spPr>
            <a:xfrm flipH="1">
              <a:off x="8686215" y="3235488"/>
              <a:ext cx="38748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8C67F304-21B2-C74A-BE65-6E16A2A110B8}"/>
              </a:ext>
            </a:extLst>
          </p:cNvPr>
          <p:cNvGrpSpPr/>
          <p:nvPr/>
        </p:nvGrpSpPr>
        <p:grpSpPr>
          <a:xfrm>
            <a:off x="139556" y="4980610"/>
            <a:ext cx="2488623" cy="1044554"/>
            <a:chOff x="139556" y="4980610"/>
            <a:chExt cx="2488623" cy="1044554"/>
          </a:xfrm>
        </p:grpSpPr>
        <p:sp>
          <p:nvSpPr>
            <p:cNvPr id="127" name="TextBox 126">
              <a:extLst>
                <a:ext uri="{FF2B5EF4-FFF2-40B4-BE49-F238E27FC236}">
                  <a16:creationId xmlns:a16="http://schemas.microsoft.com/office/drawing/2014/main" id="{C43390CB-680C-B54C-9747-7F8015050B35}"/>
                </a:ext>
              </a:extLst>
            </p:cNvPr>
            <p:cNvSpPr txBox="1"/>
            <p:nvPr/>
          </p:nvSpPr>
          <p:spPr>
            <a:xfrm>
              <a:off x="139556" y="5441163"/>
              <a:ext cx="379163" cy="338554"/>
            </a:xfrm>
            <a:prstGeom prst="rect">
              <a:avLst/>
            </a:prstGeom>
            <a:noFill/>
          </p:spPr>
          <p:txBody>
            <a:bodyPr wrap="square" rtlCol="0">
              <a:spAutoFit/>
            </a:bodyPr>
            <a:lstStyle/>
            <a:p>
              <a:r>
                <a:rPr lang="en-US" sz="1600"/>
                <a:t>i</a:t>
              </a:r>
              <a:r>
                <a:rPr lang="en-US" sz="1600" baseline="-25000"/>
                <a:t>s</a:t>
              </a:r>
            </a:p>
          </p:txBody>
        </p:sp>
        <p:sp>
          <p:nvSpPr>
            <p:cNvPr id="133" name="Freeform 12">
              <a:extLst>
                <a:ext uri="{FF2B5EF4-FFF2-40B4-BE49-F238E27FC236}">
                  <a16:creationId xmlns:a16="http://schemas.microsoft.com/office/drawing/2014/main" id="{CF7B3F93-264A-FA4B-9A9F-A406346B03E1}"/>
                </a:ext>
              </a:extLst>
            </p:cNvPr>
            <p:cNvSpPr>
              <a:spLocks noChangeAspect="1"/>
            </p:cNvSpPr>
            <p:nvPr/>
          </p:nvSpPr>
          <p:spPr bwMode="auto">
            <a:xfrm>
              <a:off x="2099423" y="5330072"/>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34" name="TextBox 133">
              <a:extLst>
                <a:ext uri="{FF2B5EF4-FFF2-40B4-BE49-F238E27FC236}">
                  <a16:creationId xmlns:a16="http://schemas.microsoft.com/office/drawing/2014/main" id="{51F9E130-61EA-F444-8265-0C72D28C6ED3}"/>
                </a:ext>
              </a:extLst>
            </p:cNvPr>
            <p:cNvSpPr txBox="1"/>
            <p:nvPr/>
          </p:nvSpPr>
          <p:spPr>
            <a:xfrm>
              <a:off x="2249016" y="5533663"/>
              <a:ext cx="379163" cy="382920"/>
            </a:xfrm>
            <a:prstGeom prst="rect">
              <a:avLst/>
            </a:prstGeom>
            <a:noFill/>
          </p:spPr>
          <p:txBody>
            <a:bodyPr wrap="square" rtlCol="0">
              <a:spAutoFit/>
            </a:bodyPr>
            <a:lstStyle/>
            <a:p>
              <a:r>
                <a:rPr lang="en-US" sz="1400"/>
                <a:t>R</a:t>
              </a:r>
              <a:endParaRPr lang="en-US" sz="1400" baseline="-25000"/>
            </a:p>
          </p:txBody>
        </p:sp>
        <p:cxnSp>
          <p:nvCxnSpPr>
            <p:cNvPr id="135" name="Straight Connector 134">
              <a:extLst>
                <a:ext uri="{FF2B5EF4-FFF2-40B4-BE49-F238E27FC236}">
                  <a16:creationId xmlns:a16="http://schemas.microsoft.com/office/drawing/2014/main" id="{CED42619-EB90-E143-9A33-2867829B7C82}"/>
                </a:ext>
              </a:extLst>
            </p:cNvPr>
            <p:cNvCxnSpPr>
              <a:cxnSpLocks/>
            </p:cNvCxnSpPr>
            <p:nvPr/>
          </p:nvCxnSpPr>
          <p:spPr>
            <a:xfrm>
              <a:off x="581881" y="5997628"/>
              <a:ext cx="1589079" cy="13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4760EF4-BB45-7842-94F9-393AE159C657}"/>
                </a:ext>
              </a:extLst>
            </p:cNvPr>
            <p:cNvCxnSpPr>
              <a:cxnSpLocks/>
            </p:cNvCxnSpPr>
            <p:nvPr/>
          </p:nvCxnSpPr>
          <p:spPr>
            <a:xfrm>
              <a:off x="604629" y="4980610"/>
              <a:ext cx="0" cy="39684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206">
              <a:extLst>
                <a:ext uri="{FF2B5EF4-FFF2-40B4-BE49-F238E27FC236}">
                  <a16:creationId xmlns:a16="http://schemas.microsoft.com/office/drawing/2014/main" id="{AE6D2655-27C9-4B4E-997A-D500C9A66E14}"/>
                </a:ext>
              </a:extLst>
            </p:cNvPr>
            <p:cNvGrpSpPr>
              <a:grpSpLocks/>
            </p:cNvGrpSpPr>
            <p:nvPr/>
          </p:nvGrpSpPr>
          <p:grpSpPr bwMode="auto">
            <a:xfrm>
              <a:off x="450737" y="5248932"/>
              <a:ext cx="304800" cy="762000"/>
              <a:chOff x="4224" y="2400"/>
              <a:chExt cx="192" cy="480"/>
            </a:xfrm>
          </p:grpSpPr>
          <p:sp>
            <p:nvSpPr>
              <p:cNvPr id="168" name="Oval 20">
                <a:extLst>
                  <a:ext uri="{FF2B5EF4-FFF2-40B4-BE49-F238E27FC236}">
                    <a16:creationId xmlns:a16="http://schemas.microsoft.com/office/drawing/2014/main" id="{EA0380E5-F59B-884F-884E-999EFAF2148E}"/>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69" name="Line 21">
                <a:extLst>
                  <a:ext uri="{FF2B5EF4-FFF2-40B4-BE49-F238E27FC236}">
                    <a16:creationId xmlns:a16="http://schemas.microsoft.com/office/drawing/2014/main" id="{AC331899-9A5F-434B-AEE3-491307F2C980}"/>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22">
                <a:extLst>
                  <a:ext uri="{FF2B5EF4-FFF2-40B4-BE49-F238E27FC236}">
                    <a16:creationId xmlns:a16="http://schemas.microsoft.com/office/drawing/2014/main" id="{2B2BEF24-F70B-8446-AD8C-C062DFC49E78}"/>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23">
                <a:extLst>
                  <a:ext uri="{FF2B5EF4-FFF2-40B4-BE49-F238E27FC236}">
                    <a16:creationId xmlns:a16="http://schemas.microsoft.com/office/drawing/2014/main" id="{F5A4EC7D-45BF-9D49-8D15-608880BA8F21}"/>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24">
                <a:extLst>
                  <a:ext uri="{FF2B5EF4-FFF2-40B4-BE49-F238E27FC236}">
                    <a16:creationId xmlns:a16="http://schemas.microsoft.com/office/drawing/2014/main" id="{CF8CC4C2-95C0-2645-AE08-4BFC1F8EDAAE}"/>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25">
                <a:extLst>
                  <a:ext uri="{FF2B5EF4-FFF2-40B4-BE49-F238E27FC236}">
                    <a16:creationId xmlns:a16="http://schemas.microsoft.com/office/drawing/2014/main" id="{8163CC43-EE69-3F46-88F4-49E1616E38F5}"/>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4" name="TextBox 143">
              <a:extLst>
                <a:ext uri="{FF2B5EF4-FFF2-40B4-BE49-F238E27FC236}">
                  <a16:creationId xmlns:a16="http://schemas.microsoft.com/office/drawing/2014/main" id="{65348E1E-2921-8D44-A9D3-0069222116BD}"/>
                </a:ext>
              </a:extLst>
            </p:cNvPr>
            <p:cNvSpPr txBox="1"/>
            <p:nvPr/>
          </p:nvSpPr>
          <p:spPr>
            <a:xfrm>
              <a:off x="1477520" y="5458379"/>
              <a:ext cx="379163" cy="307777"/>
            </a:xfrm>
            <a:prstGeom prst="rect">
              <a:avLst/>
            </a:prstGeom>
            <a:noFill/>
          </p:spPr>
          <p:txBody>
            <a:bodyPr wrap="square" rtlCol="0">
              <a:spAutoFit/>
            </a:bodyPr>
            <a:lstStyle/>
            <a:p>
              <a:r>
                <a:rPr lang="en-US" sz="1400"/>
                <a:t>L</a:t>
              </a:r>
              <a:endParaRPr lang="en-US" sz="1400" baseline="-25000"/>
            </a:p>
          </p:txBody>
        </p:sp>
        <p:grpSp>
          <p:nvGrpSpPr>
            <p:cNvPr id="193" name="Group 338">
              <a:extLst>
                <a:ext uri="{FF2B5EF4-FFF2-40B4-BE49-F238E27FC236}">
                  <a16:creationId xmlns:a16="http://schemas.microsoft.com/office/drawing/2014/main" id="{E489DC93-1DE0-3C46-B8D9-21B7C3E7DA2E}"/>
                </a:ext>
              </a:extLst>
            </p:cNvPr>
            <p:cNvGrpSpPr>
              <a:grpSpLocks/>
            </p:cNvGrpSpPr>
            <p:nvPr/>
          </p:nvGrpSpPr>
          <p:grpSpPr bwMode="auto">
            <a:xfrm>
              <a:off x="1282455" y="5281548"/>
              <a:ext cx="210985" cy="723662"/>
              <a:chOff x="3398" y="1757"/>
              <a:chExt cx="128" cy="528"/>
            </a:xfrm>
          </p:grpSpPr>
          <p:grpSp>
            <p:nvGrpSpPr>
              <p:cNvPr id="261" name="Group 54">
                <a:extLst>
                  <a:ext uri="{FF2B5EF4-FFF2-40B4-BE49-F238E27FC236}">
                    <a16:creationId xmlns:a16="http://schemas.microsoft.com/office/drawing/2014/main" id="{5F55E60A-AABB-3B4F-8923-82DC4BF68C6C}"/>
                  </a:ext>
                </a:extLst>
              </p:cNvPr>
              <p:cNvGrpSpPr>
                <a:grpSpLocks/>
              </p:cNvGrpSpPr>
              <p:nvPr/>
            </p:nvGrpSpPr>
            <p:grpSpPr bwMode="auto">
              <a:xfrm>
                <a:off x="3398" y="1757"/>
                <a:ext cx="128" cy="528"/>
                <a:chOff x="451" y="2160"/>
                <a:chExt cx="298" cy="1233"/>
              </a:xfrm>
            </p:grpSpPr>
            <p:grpSp>
              <p:nvGrpSpPr>
                <p:cNvPr id="263" name="Group 55">
                  <a:extLst>
                    <a:ext uri="{FF2B5EF4-FFF2-40B4-BE49-F238E27FC236}">
                      <a16:creationId xmlns:a16="http://schemas.microsoft.com/office/drawing/2014/main" id="{6E24FC6B-848C-D843-A42E-CB74F6462790}"/>
                    </a:ext>
                  </a:extLst>
                </p:cNvPr>
                <p:cNvGrpSpPr>
                  <a:grpSpLocks/>
                </p:cNvGrpSpPr>
                <p:nvPr/>
              </p:nvGrpSpPr>
              <p:grpSpPr bwMode="auto">
                <a:xfrm>
                  <a:off x="451" y="2621"/>
                  <a:ext cx="230" cy="115"/>
                  <a:chOff x="576" y="2218"/>
                  <a:chExt cx="230" cy="230"/>
                </a:xfrm>
              </p:grpSpPr>
              <p:sp>
                <p:nvSpPr>
                  <p:cNvPr id="282" name="Freeform 56">
                    <a:extLst>
                      <a:ext uri="{FF2B5EF4-FFF2-40B4-BE49-F238E27FC236}">
                        <a16:creationId xmlns:a16="http://schemas.microsoft.com/office/drawing/2014/main" id="{93B6CBBA-5D79-604D-A19E-3283178E364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Freeform 57">
                    <a:extLst>
                      <a:ext uri="{FF2B5EF4-FFF2-40B4-BE49-F238E27FC236}">
                        <a16:creationId xmlns:a16="http://schemas.microsoft.com/office/drawing/2014/main" id="{AA59B517-BB99-F24A-A063-523E98E8E2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4" name="Group 58">
                  <a:extLst>
                    <a:ext uri="{FF2B5EF4-FFF2-40B4-BE49-F238E27FC236}">
                      <a16:creationId xmlns:a16="http://schemas.microsoft.com/office/drawing/2014/main" id="{0BF218E5-83DA-3249-AC9B-8B48AE6B0C43}"/>
                    </a:ext>
                  </a:extLst>
                </p:cNvPr>
                <p:cNvGrpSpPr>
                  <a:grpSpLocks/>
                </p:cNvGrpSpPr>
                <p:nvPr/>
              </p:nvGrpSpPr>
              <p:grpSpPr bwMode="auto">
                <a:xfrm>
                  <a:off x="451" y="2448"/>
                  <a:ext cx="230" cy="115"/>
                  <a:chOff x="576" y="2218"/>
                  <a:chExt cx="230" cy="230"/>
                </a:xfrm>
              </p:grpSpPr>
              <p:sp>
                <p:nvSpPr>
                  <p:cNvPr id="280" name="Freeform 59">
                    <a:extLst>
                      <a:ext uri="{FF2B5EF4-FFF2-40B4-BE49-F238E27FC236}">
                        <a16:creationId xmlns:a16="http://schemas.microsoft.com/office/drawing/2014/main" id="{16B4B46B-CC03-7E46-A03A-11912BAAE51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Freeform 60">
                    <a:extLst>
                      <a:ext uri="{FF2B5EF4-FFF2-40B4-BE49-F238E27FC236}">
                        <a16:creationId xmlns:a16="http://schemas.microsoft.com/office/drawing/2014/main" id="{28600519-C9F9-2B45-A035-D14025174040}"/>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65" name="Freeform 61">
                  <a:extLst>
                    <a:ext uri="{FF2B5EF4-FFF2-40B4-BE49-F238E27FC236}">
                      <a16:creationId xmlns:a16="http://schemas.microsoft.com/office/drawing/2014/main" id="{F03F08EF-4549-CF4F-A0EE-E628D13F3A75}"/>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6" name="Freeform 62">
                  <a:extLst>
                    <a:ext uri="{FF2B5EF4-FFF2-40B4-BE49-F238E27FC236}">
                      <a16:creationId xmlns:a16="http://schemas.microsoft.com/office/drawing/2014/main" id="{4975B300-9598-DA42-A3A3-D7EB0A7E50E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67" name="Group 63">
                  <a:extLst>
                    <a:ext uri="{FF2B5EF4-FFF2-40B4-BE49-F238E27FC236}">
                      <a16:creationId xmlns:a16="http://schemas.microsoft.com/office/drawing/2014/main" id="{31DFE5AD-CB64-8F41-9F12-BF7596F78AA0}"/>
                    </a:ext>
                  </a:extLst>
                </p:cNvPr>
                <p:cNvGrpSpPr>
                  <a:grpSpLocks/>
                </p:cNvGrpSpPr>
                <p:nvPr/>
              </p:nvGrpSpPr>
              <p:grpSpPr bwMode="auto">
                <a:xfrm>
                  <a:off x="451" y="2794"/>
                  <a:ext cx="230" cy="115"/>
                  <a:chOff x="576" y="2218"/>
                  <a:chExt cx="230" cy="230"/>
                </a:xfrm>
              </p:grpSpPr>
              <p:sp>
                <p:nvSpPr>
                  <p:cNvPr id="278" name="Freeform 64">
                    <a:extLst>
                      <a:ext uri="{FF2B5EF4-FFF2-40B4-BE49-F238E27FC236}">
                        <a16:creationId xmlns:a16="http://schemas.microsoft.com/office/drawing/2014/main" id="{7B6EBCF2-6EBD-204C-942D-A3C6FD73EF3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9" name="Freeform 65">
                    <a:extLst>
                      <a:ext uri="{FF2B5EF4-FFF2-40B4-BE49-F238E27FC236}">
                        <a16:creationId xmlns:a16="http://schemas.microsoft.com/office/drawing/2014/main" id="{523989E4-B34C-694E-9DFB-65268BF4369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8" name="Group 66">
                  <a:extLst>
                    <a:ext uri="{FF2B5EF4-FFF2-40B4-BE49-F238E27FC236}">
                      <a16:creationId xmlns:a16="http://schemas.microsoft.com/office/drawing/2014/main" id="{84CC6DB8-B49A-C347-A835-CD468126C401}"/>
                    </a:ext>
                  </a:extLst>
                </p:cNvPr>
                <p:cNvGrpSpPr>
                  <a:grpSpLocks/>
                </p:cNvGrpSpPr>
                <p:nvPr/>
              </p:nvGrpSpPr>
              <p:grpSpPr bwMode="auto">
                <a:xfrm>
                  <a:off x="451" y="2967"/>
                  <a:ext cx="230" cy="115"/>
                  <a:chOff x="576" y="2218"/>
                  <a:chExt cx="230" cy="230"/>
                </a:xfrm>
              </p:grpSpPr>
              <p:sp>
                <p:nvSpPr>
                  <p:cNvPr id="276" name="Freeform 67">
                    <a:extLst>
                      <a:ext uri="{FF2B5EF4-FFF2-40B4-BE49-F238E27FC236}">
                        <a16:creationId xmlns:a16="http://schemas.microsoft.com/office/drawing/2014/main" id="{883848B5-29C4-084B-A975-70834A9F404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 name="Freeform 68">
                    <a:extLst>
                      <a:ext uri="{FF2B5EF4-FFF2-40B4-BE49-F238E27FC236}">
                        <a16:creationId xmlns:a16="http://schemas.microsoft.com/office/drawing/2014/main" id="{DB6674D5-BDD8-9141-96BB-DE04A8A6D2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69" name="Freeform 69">
                  <a:extLst>
                    <a:ext uri="{FF2B5EF4-FFF2-40B4-BE49-F238E27FC236}">
                      <a16:creationId xmlns:a16="http://schemas.microsoft.com/office/drawing/2014/main" id="{E51295C6-448F-9242-A9C2-FB3DA43CA563}"/>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0" name="Group 70">
                  <a:extLst>
                    <a:ext uri="{FF2B5EF4-FFF2-40B4-BE49-F238E27FC236}">
                      <a16:creationId xmlns:a16="http://schemas.microsoft.com/office/drawing/2014/main" id="{95EC081A-AAFD-5A4A-8745-6D9439732C50}"/>
                    </a:ext>
                  </a:extLst>
                </p:cNvPr>
                <p:cNvGrpSpPr>
                  <a:grpSpLocks/>
                </p:cNvGrpSpPr>
                <p:nvPr/>
              </p:nvGrpSpPr>
              <p:grpSpPr bwMode="auto">
                <a:xfrm>
                  <a:off x="576" y="2160"/>
                  <a:ext cx="135" cy="345"/>
                  <a:chOff x="576" y="2160"/>
                  <a:chExt cx="135" cy="345"/>
                </a:xfrm>
              </p:grpSpPr>
              <p:sp>
                <p:nvSpPr>
                  <p:cNvPr id="274" name="Freeform 71">
                    <a:extLst>
                      <a:ext uri="{FF2B5EF4-FFF2-40B4-BE49-F238E27FC236}">
                        <a16:creationId xmlns:a16="http://schemas.microsoft.com/office/drawing/2014/main" id="{0DC13FDE-D245-5A44-BB94-E437169AAFD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5" name="Line 72">
                    <a:extLst>
                      <a:ext uri="{FF2B5EF4-FFF2-40B4-BE49-F238E27FC236}">
                        <a16:creationId xmlns:a16="http://schemas.microsoft.com/office/drawing/2014/main" id="{16B03BA1-C6BA-8D46-A123-7752E68B022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71" name="Group 73">
                  <a:extLst>
                    <a:ext uri="{FF2B5EF4-FFF2-40B4-BE49-F238E27FC236}">
                      <a16:creationId xmlns:a16="http://schemas.microsoft.com/office/drawing/2014/main" id="{C42A977F-B8C7-5F4C-AE0E-2EFD39CD5904}"/>
                    </a:ext>
                  </a:extLst>
                </p:cNvPr>
                <p:cNvGrpSpPr>
                  <a:grpSpLocks/>
                </p:cNvGrpSpPr>
                <p:nvPr/>
              </p:nvGrpSpPr>
              <p:grpSpPr bwMode="auto">
                <a:xfrm flipV="1">
                  <a:off x="576" y="3024"/>
                  <a:ext cx="135" cy="369"/>
                  <a:chOff x="576" y="2136"/>
                  <a:chExt cx="135" cy="369"/>
                </a:xfrm>
              </p:grpSpPr>
              <p:sp>
                <p:nvSpPr>
                  <p:cNvPr id="272" name="Freeform 74">
                    <a:extLst>
                      <a:ext uri="{FF2B5EF4-FFF2-40B4-BE49-F238E27FC236}">
                        <a16:creationId xmlns:a16="http://schemas.microsoft.com/office/drawing/2014/main" id="{4827873D-3BEB-784D-9513-44D1FFE7666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3" name="Line 75">
                    <a:extLst>
                      <a:ext uri="{FF2B5EF4-FFF2-40B4-BE49-F238E27FC236}">
                        <a16:creationId xmlns:a16="http://schemas.microsoft.com/office/drawing/2014/main" id="{FD437ADE-81B1-8244-B82D-46A3D2AAF162}"/>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62" name="Freeform 337">
                <a:extLst>
                  <a:ext uri="{FF2B5EF4-FFF2-40B4-BE49-F238E27FC236}">
                    <a16:creationId xmlns:a16="http://schemas.microsoft.com/office/drawing/2014/main" id="{3F8190C7-48B3-074A-93F0-472EE47906DD}"/>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00" name="Straight Connector 199">
              <a:extLst>
                <a:ext uri="{FF2B5EF4-FFF2-40B4-BE49-F238E27FC236}">
                  <a16:creationId xmlns:a16="http://schemas.microsoft.com/office/drawing/2014/main" id="{3F4F8009-F898-CB43-BFFF-65463FA63C84}"/>
                </a:ext>
              </a:extLst>
            </p:cNvPr>
            <p:cNvCxnSpPr>
              <a:cxnSpLocks/>
            </p:cNvCxnSpPr>
            <p:nvPr/>
          </p:nvCxnSpPr>
          <p:spPr>
            <a:xfrm>
              <a:off x="2176312" y="4999231"/>
              <a:ext cx="0" cy="3513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78" name="TextBox 377">
              <a:extLst>
                <a:ext uri="{FF2B5EF4-FFF2-40B4-BE49-F238E27FC236}">
                  <a16:creationId xmlns:a16="http://schemas.microsoft.com/office/drawing/2014/main" id="{11B980BF-3C1E-0A43-80AE-0312535C9C07}"/>
                </a:ext>
              </a:extLst>
            </p:cNvPr>
            <p:cNvSpPr txBox="1"/>
            <p:nvPr/>
          </p:nvSpPr>
          <p:spPr>
            <a:xfrm>
              <a:off x="908945" y="5455795"/>
              <a:ext cx="432586" cy="338554"/>
            </a:xfrm>
            <a:prstGeom prst="rect">
              <a:avLst/>
            </a:prstGeom>
            <a:noFill/>
          </p:spPr>
          <p:txBody>
            <a:bodyPr wrap="square" rtlCol="0">
              <a:spAutoFit/>
            </a:bodyPr>
            <a:lstStyle/>
            <a:p>
              <a:r>
                <a:rPr lang="en-US" sz="1600" err="1"/>
                <a:t>i</a:t>
              </a:r>
              <a:r>
                <a:rPr lang="en-US" sz="1600" baseline="-25000" err="1"/>
                <a:t>L</a:t>
              </a:r>
              <a:endParaRPr lang="en-US" sz="1600" baseline="-25000"/>
            </a:p>
          </p:txBody>
        </p:sp>
        <p:cxnSp>
          <p:nvCxnSpPr>
            <p:cNvPr id="379" name="Straight Arrow Connector 378">
              <a:extLst>
                <a:ext uri="{FF2B5EF4-FFF2-40B4-BE49-F238E27FC236}">
                  <a16:creationId xmlns:a16="http://schemas.microsoft.com/office/drawing/2014/main" id="{36D0F57C-FCB8-A445-BB2B-52A8C2D500AD}"/>
                </a:ext>
              </a:extLst>
            </p:cNvPr>
            <p:cNvCxnSpPr>
              <a:cxnSpLocks/>
            </p:cNvCxnSpPr>
            <p:nvPr/>
          </p:nvCxnSpPr>
          <p:spPr>
            <a:xfrm>
              <a:off x="1198251" y="5433486"/>
              <a:ext cx="0" cy="421923"/>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Straight Arrow Connector 379">
              <a:extLst>
                <a:ext uri="{FF2B5EF4-FFF2-40B4-BE49-F238E27FC236}">
                  <a16:creationId xmlns:a16="http://schemas.microsoft.com/office/drawing/2014/main" id="{0BD6F503-A32C-754A-A8F9-E65FC4F0D852}"/>
                </a:ext>
              </a:extLst>
            </p:cNvPr>
            <p:cNvCxnSpPr>
              <a:cxnSpLocks/>
            </p:cNvCxnSpPr>
            <p:nvPr/>
          </p:nvCxnSpPr>
          <p:spPr>
            <a:xfrm>
              <a:off x="2023001" y="5478310"/>
              <a:ext cx="0" cy="421923"/>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81" name="TextBox 380">
              <a:extLst>
                <a:ext uri="{FF2B5EF4-FFF2-40B4-BE49-F238E27FC236}">
                  <a16:creationId xmlns:a16="http://schemas.microsoft.com/office/drawing/2014/main" id="{AB5F99DE-50CC-A640-ABC1-58E61B90E1C0}"/>
                </a:ext>
              </a:extLst>
            </p:cNvPr>
            <p:cNvSpPr txBox="1"/>
            <p:nvPr/>
          </p:nvSpPr>
          <p:spPr>
            <a:xfrm>
              <a:off x="1774036" y="5487172"/>
              <a:ext cx="432586" cy="338554"/>
            </a:xfrm>
            <a:prstGeom prst="rect">
              <a:avLst/>
            </a:prstGeom>
            <a:noFill/>
          </p:spPr>
          <p:txBody>
            <a:bodyPr wrap="square" rtlCol="0">
              <a:spAutoFit/>
            </a:bodyPr>
            <a:lstStyle/>
            <a:p>
              <a:r>
                <a:rPr lang="en-US" sz="1600" err="1"/>
                <a:t>i</a:t>
              </a:r>
              <a:r>
                <a:rPr lang="en-US" sz="1600" baseline="-25000" err="1"/>
                <a:t>R</a:t>
              </a:r>
              <a:endParaRPr lang="en-US" sz="1600" baseline="-25000"/>
            </a:p>
          </p:txBody>
        </p:sp>
        <p:cxnSp>
          <p:nvCxnSpPr>
            <p:cNvPr id="382" name="Straight Connector 381">
              <a:extLst>
                <a:ext uri="{FF2B5EF4-FFF2-40B4-BE49-F238E27FC236}">
                  <a16:creationId xmlns:a16="http://schemas.microsoft.com/office/drawing/2014/main" id="{1D9C8D35-5B15-5448-8068-10625EFAFE8F}"/>
                </a:ext>
              </a:extLst>
            </p:cNvPr>
            <p:cNvCxnSpPr>
              <a:cxnSpLocks/>
            </p:cNvCxnSpPr>
            <p:nvPr/>
          </p:nvCxnSpPr>
          <p:spPr>
            <a:xfrm>
              <a:off x="613258" y="4993586"/>
              <a:ext cx="1589079" cy="13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AAFED46C-CBFE-F340-BE12-4E07C11BF6F4}"/>
                </a:ext>
              </a:extLst>
            </p:cNvPr>
            <p:cNvCxnSpPr>
              <a:cxnSpLocks/>
            </p:cNvCxnSpPr>
            <p:nvPr/>
          </p:nvCxnSpPr>
          <p:spPr>
            <a:xfrm>
              <a:off x="1373975" y="5003714"/>
              <a:ext cx="0" cy="3513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597396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spTree>
    <p:extLst>
      <p:ext uri="{BB962C8B-B14F-4D97-AF65-F5344CB8AC3E}">
        <p14:creationId xmlns:p14="http://schemas.microsoft.com/office/powerpoint/2010/main" val="1742209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2636" y="204220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r>
                      <a:rPr lang="en-US" sz="2000" b="0" i="1" smtClean="0">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2636" y="2042209"/>
                <a:ext cx="9358952" cy="4084998"/>
              </a:xfrm>
              <a:prstGeom prst="rect">
                <a:avLst/>
              </a:prstGeom>
              <a:blipFill>
                <a:blip r:embed="rId3"/>
                <a:stretch>
                  <a:fillRect l="-94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r>
                  <a:rPr lang="en-US" sz="2000" dirty="0">
                    <a:solidFill>
                      <a:srgbClr val="000000"/>
                    </a:solidFill>
                  </a:rPr>
                  <a:t>(This is proved later.)</a:t>
                </a:r>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7542</TotalTime>
  <Words>6373</Words>
  <Application>Microsoft Macintosh PowerPoint</Application>
  <PresentationFormat>Widescreen</PresentationFormat>
  <Paragraphs>1285</Paragraphs>
  <Slides>76</Slides>
  <Notes>46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76</vt:i4>
      </vt:variant>
    </vt:vector>
  </HeadingPairs>
  <TitlesOfParts>
    <vt:vector size="83"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Radiation loss and antenna aperture</vt:lpstr>
      <vt:lpstr>Antenna aperture</vt:lpstr>
      <vt:lpstr>Impedance matching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Supplement</vt:lpstr>
      <vt:lpstr>Modulation</vt:lpstr>
      <vt:lpstr>Direct conversion receivers</vt:lpstr>
      <vt:lpstr>PowerPoint Presentation</vt:lpstr>
      <vt:lpstr>PowerPoint Presentation</vt:lpstr>
      <vt:lpstr>Phasors</vt:lpstr>
      <vt:lpstr>Resonance and Q</vt:lpstr>
      <vt:lpstr>Power</vt:lpstr>
      <vt:lpstr>Exercises</vt:lpstr>
      <vt:lpstr>More Oscillators</vt:lpstr>
      <vt:lpstr>More Oscillators</vt:lpstr>
      <vt:lpstr>RF Amp</vt:lpstr>
      <vt:lpstr>PLL</vt:lpstr>
      <vt:lpstr>PLL FM detector</vt:lpstr>
      <vt:lpstr>PowerPoint Presentation</vt:lpstr>
      <vt:lpstr>Misc-1</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1026</cp:revision>
  <dcterms:created xsi:type="dcterms:W3CDTF">2021-07-06T18:24:07Z</dcterms:created>
  <dcterms:modified xsi:type="dcterms:W3CDTF">2021-11-12T20:00:58Z</dcterms:modified>
</cp:coreProperties>
</file>